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45"/>
  </p:notesMasterIdLst>
  <p:sldIdLst>
    <p:sldId id="259" r:id="rId3"/>
    <p:sldId id="350" r:id="rId4"/>
    <p:sldId id="280" r:id="rId5"/>
    <p:sldId id="375" r:id="rId6"/>
    <p:sldId id="281" r:id="rId7"/>
    <p:sldId id="279" r:id="rId8"/>
    <p:sldId id="376" r:id="rId9"/>
    <p:sldId id="377" r:id="rId10"/>
    <p:sldId id="374" r:id="rId11"/>
    <p:sldId id="378" r:id="rId12"/>
    <p:sldId id="324" r:id="rId13"/>
    <p:sldId id="314" r:id="rId14"/>
    <p:sldId id="317" r:id="rId15"/>
    <p:sldId id="365" r:id="rId16"/>
    <p:sldId id="366" r:id="rId17"/>
    <p:sldId id="303" r:id="rId18"/>
    <p:sldId id="367" r:id="rId19"/>
    <p:sldId id="359" r:id="rId20"/>
    <p:sldId id="307" r:id="rId21"/>
    <p:sldId id="370" r:id="rId22"/>
    <p:sldId id="360" r:id="rId23"/>
    <p:sldId id="311" r:id="rId24"/>
    <p:sldId id="310" r:id="rId25"/>
    <p:sldId id="284" r:id="rId26"/>
    <p:sldId id="294" r:id="rId27"/>
    <p:sldId id="293" r:id="rId28"/>
    <p:sldId id="295" r:id="rId29"/>
    <p:sldId id="261" r:id="rId30"/>
    <p:sldId id="262" r:id="rId31"/>
    <p:sldId id="263" r:id="rId32"/>
    <p:sldId id="265" r:id="rId33"/>
    <p:sldId id="267" r:id="rId34"/>
    <p:sldId id="268" r:id="rId35"/>
    <p:sldId id="269" r:id="rId36"/>
    <p:sldId id="379" r:id="rId37"/>
    <p:sldId id="270" r:id="rId38"/>
    <p:sldId id="302" r:id="rId39"/>
    <p:sldId id="345" r:id="rId40"/>
    <p:sldId id="341" r:id="rId41"/>
    <p:sldId id="346" r:id="rId42"/>
    <p:sldId id="309" r:id="rId43"/>
    <p:sldId id="347" r:id="rId44"/>
  </p:sldIdLst>
  <p:sldSz cx="10058400" cy="7772400"/>
  <p:notesSz cx="10058400" cy="77724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FB"/>
    <a:srgbClr val="FFDDFC"/>
    <a:srgbClr val="F26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9167" autoAdjust="0"/>
  </p:normalViewPr>
  <p:slideViewPr>
    <p:cSldViewPr>
      <p:cViewPr varScale="1">
        <p:scale>
          <a:sx n="64" d="100"/>
          <a:sy n="64" d="100"/>
        </p:scale>
        <p:origin x="1824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BC888-3F47-45C1-BB82-F03F5D3EB8C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943909A-0E9D-4565-85D8-2AAAC72B04E5}">
      <dgm:prSet phldrT="[Text]" custT="1"/>
      <dgm:spPr/>
      <dgm:t>
        <a:bodyPr/>
        <a:lstStyle/>
        <a:p>
          <a:r>
            <a:rPr lang="en-US" sz="2600" b="1" dirty="0"/>
            <a:t>1-</a:t>
          </a:r>
          <a:r>
            <a:rPr lang="en-GB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State the normal range of plasma </a:t>
          </a:r>
          <a:r>
            <a:rPr lang="en-GB" sz="2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pH.</a:t>
          </a:r>
          <a:r>
            <a:rPr lang="en-GB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600" b="1" dirty="0"/>
        </a:p>
      </dgm:t>
    </dgm:pt>
    <dgm:pt modelId="{A4069A63-DF93-4D6D-9C96-74ACFF483B98}" type="parTrans" cxnId="{3E829E4B-7415-4827-9BF2-715B9B0BB185}">
      <dgm:prSet/>
      <dgm:spPr/>
      <dgm:t>
        <a:bodyPr/>
        <a:lstStyle/>
        <a:p>
          <a:endParaRPr lang="en-US"/>
        </a:p>
      </dgm:t>
    </dgm:pt>
    <dgm:pt modelId="{F3427874-A443-4705-83C4-F2AB0EDAE109}" type="sibTrans" cxnId="{3E829E4B-7415-4827-9BF2-715B9B0BB185}">
      <dgm:prSet/>
      <dgm:spPr/>
      <dgm:t>
        <a:bodyPr/>
        <a:lstStyle/>
        <a:p>
          <a:endParaRPr lang="en-US"/>
        </a:p>
      </dgm:t>
    </dgm:pt>
    <dgm:pt modelId="{3F087F88-8799-4FDB-B299-CA18F96A63D5}">
      <dgm:prSet phldrT="[Text]" custT="1"/>
      <dgm:spPr/>
      <dgm:t>
        <a:bodyPr/>
        <a:lstStyle/>
        <a:p>
          <a:r>
            <a:rPr lang="en-US" sz="2600" b="1" dirty="0"/>
            <a:t>2-</a:t>
          </a:r>
          <a:r>
            <a:rPr lang="en-GB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Describe the </a:t>
          </a:r>
          <a:r>
            <a:rPr lang="en-US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CO2 ,HCO3 buffer system</a:t>
          </a:r>
        </a:p>
      </dgm:t>
    </dgm:pt>
    <dgm:pt modelId="{4D6C8C72-CFDF-40B0-8545-F296D0B548F1}" type="parTrans" cxnId="{C930E3A4-DA17-4659-B811-60892EE55CE0}">
      <dgm:prSet/>
      <dgm:spPr/>
      <dgm:t>
        <a:bodyPr/>
        <a:lstStyle/>
        <a:p>
          <a:endParaRPr lang="en-US"/>
        </a:p>
      </dgm:t>
    </dgm:pt>
    <dgm:pt modelId="{4515E9A2-C2C6-4E88-9FD3-97925E192900}" type="sibTrans" cxnId="{C930E3A4-DA17-4659-B811-60892EE55CE0}">
      <dgm:prSet/>
      <dgm:spPr/>
      <dgm:t>
        <a:bodyPr/>
        <a:lstStyle/>
        <a:p>
          <a:endParaRPr lang="en-US"/>
        </a:p>
      </dgm:t>
    </dgm:pt>
    <dgm:pt modelId="{21E34C44-4E3D-46DB-A646-E9E93CBABAFE}">
      <dgm:prSet phldrT="[Text]" custT="1"/>
      <dgm:spPr/>
      <dgm:t>
        <a:bodyPr/>
        <a:lstStyle/>
        <a:p>
          <a:endParaRPr lang="en-US" sz="2600" b="1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r>
            <a:rPr lang="en-US" sz="2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3 - </a:t>
          </a:r>
          <a:r>
            <a:rPr lang="en-GB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Describe the </a:t>
          </a:r>
          <a:r>
            <a:rPr lang="en-US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respiratory vs metabolic acidosis and alkalosis</a:t>
          </a:r>
        </a:p>
        <a:p>
          <a:endParaRPr lang="en-US" sz="2600" b="1" dirty="0"/>
        </a:p>
      </dgm:t>
    </dgm:pt>
    <dgm:pt modelId="{ACEF82FC-2C93-4AA1-A862-086A146923AD}" type="parTrans" cxnId="{A0E21DCE-85A0-4EC6-BCC9-B18CF7F4966C}">
      <dgm:prSet/>
      <dgm:spPr/>
      <dgm:t>
        <a:bodyPr/>
        <a:lstStyle/>
        <a:p>
          <a:endParaRPr lang="en-US"/>
        </a:p>
      </dgm:t>
    </dgm:pt>
    <dgm:pt modelId="{F7850D44-8779-44CA-AE78-B46B46428E67}" type="sibTrans" cxnId="{A0E21DCE-85A0-4EC6-BCC9-B18CF7F4966C}">
      <dgm:prSet/>
      <dgm:spPr/>
      <dgm:t>
        <a:bodyPr/>
        <a:lstStyle/>
        <a:p>
          <a:endParaRPr lang="en-US"/>
        </a:p>
      </dgm:t>
    </dgm:pt>
    <dgm:pt modelId="{EF994904-6393-4B98-B8FE-538A3F72AC74}">
      <dgm:prSet phldrT="[Text]" custT="1"/>
      <dgm:spPr/>
      <dgm:t>
        <a:bodyPr/>
        <a:lstStyle/>
        <a:p>
          <a:r>
            <a:rPr lang="en-US" sz="2600" b="1" dirty="0"/>
            <a:t> </a:t>
          </a:r>
        </a:p>
        <a:p>
          <a:r>
            <a:rPr lang="en-US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4-reabsorptin of HCO3 in PCT</a:t>
          </a:r>
        </a:p>
        <a:p>
          <a:endParaRPr lang="en-US" sz="2600" b="1" dirty="0"/>
        </a:p>
      </dgm:t>
    </dgm:pt>
    <dgm:pt modelId="{EA3D71B8-B51F-40A7-B503-EB5BA1245180}" type="parTrans" cxnId="{23C6059B-B771-43B9-ACB8-F6EA16547800}">
      <dgm:prSet/>
      <dgm:spPr/>
      <dgm:t>
        <a:bodyPr/>
        <a:lstStyle/>
        <a:p>
          <a:endParaRPr lang="en-US"/>
        </a:p>
      </dgm:t>
    </dgm:pt>
    <dgm:pt modelId="{C7DEC776-D1C5-4B0F-9D86-4EB2CC39383E}" type="sibTrans" cxnId="{23C6059B-B771-43B9-ACB8-F6EA16547800}">
      <dgm:prSet/>
      <dgm:spPr/>
      <dgm:t>
        <a:bodyPr/>
        <a:lstStyle/>
        <a:p>
          <a:endParaRPr lang="en-US"/>
        </a:p>
      </dgm:t>
    </dgm:pt>
    <dgm:pt modelId="{150DBCCB-EC99-41E7-9445-0E342C49584F}">
      <dgm:prSet phldrT="[Text]" custT="1"/>
      <dgm:spPr/>
      <dgm:t>
        <a:bodyPr/>
        <a:lstStyle/>
        <a:p>
          <a:endParaRPr lang="en-US" sz="2600" b="1" dirty="0"/>
        </a:p>
        <a:p>
          <a:r>
            <a:rPr lang="en-US" sz="2600" b="1" dirty="0"/>
            <a:t>7-main causes of pH change</a:t>
          </a:r>
        </a:p>
        <a:p>
          <a:endParaRPr lang="en-US" sz="2600" b="1" dirty="0"/>
        </a:p>
      </dgm:t>
    </dgm:pt>
    <dgm:pt modelId="{2D1F9601-BD80-429B-B148-8FE1F07C476F}" type="parTrans" cxnId="{00A6575D-A2E3-4FAD-BF06-FED48EE5ED72}">
      <dgm:prSet/>
      <dgm:spPr/>
      <dgm:t>
        <a:bodyPr/>
        <a:lstStyle/>
        <a:p>
          <a:endParaRPr lang="en-US"/>
        </a:p>
      </dgm:t>
    </dgm:pt>
    <dgm:pt modelId="{384468F7-21C4-47A2-8193-0E6EBB15D09C}" type="sibTrans" cxnId="{00A6575D-A2E3-4FAD-BF06-FED48EE5ED72}">
      <dgm:prSet/>
      <dgm:spPr/>
      <dgm:t>
        <a:bodyPr/>
        <a:lstStyle/>
        <a:p>
          <a:endParaRPr lang="en-US"/>
        </a:p>
      </dgm:t>
    </dgm:pt>
    <dgm:pt modelId="{B04C552D-FF49-4140-97AB-3F941AB24FD1}">
      <dgm:prSet phldrT="[Text]" custT="1"/>
      <dgm:spPr/>
      <dgm:t>
        <a:bodyPr/>
        <a:lstStyle/>
        <a:p>
          <a:r>
            <a:rPr lang="en-US" sz="2600" b="1" dirty="0"/>
            <a:t> </a:t>
          </a:r>
        </a:p>
        <a:p>
          <a:r>
            <a:rPr lang="en-US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5-H+ excretion in distal tubules</a:t>
          </a:r>
        </a:p>
        <a:p>
          <a:endParaRPr lang="en-US" sz="2600" b="1" dirty="0"/>
        </a:p>
      </dgm:t>
    </dgm:pt>
    <dgm:pt modelId="{08117AE3-3F70-4ED0-BAC2-A8289BDE8B52}" type="parTrans" cxnId="{EC1B28B7-F92F-4602-B535-31D31C36FECF}">
      <dgm:prSet/>
      <dgm:spPr/>
      <dgm:t>
        <a:bodyPr/>
        <a:lstStyle/>
        <a:p>
          <a:endParaRPr lang="en-US"/>
        </a:p>
      </dgm:t>
    </dgm:pt>
    <dgm:pt modelId="{1653B404-6C3E-4920-A8EE-A6CD37878097}" type="sibTrans" cxnId="{EC1B28B7-F92F-4602-B535-31D31C36FECF}">
      <dgm:prSet/>
      <dgm:spPr/>
      <dgm:t>
        <a:bodyPr/>
        <a:lstStyle/>
        <a:p>
          <a:endParaRPr lang="en-US"/>
        </a:p>
      </dgm:t>
    </dgm:pt>
    <dgm:pt modelId="{A27A00D1-955C-4849-8F03-9EE4D32D64FF}">
      <dgm:prSet phldrT="[Text]" custT="1"/>
      <dgm:spPr/>
      <dgm:t>
        <a:bodyPr/>
        <a:lstStyle/>
        <a:p>
          <a:r>
            <a:rPr lang="en-US" sz="2600" b="1" dirty="0"/>
            <a:t> </a:t>
          </a:r>
        </a:p>
        <a:p>
          <a:r>
            <a:rPr lang="en-US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6-H+ buffer in urine</a:t>
          </a:r>
        </a:p>
        <a:p>
          <a:endParaRPr lang="en-US" sz="2600" b="1" dirty="0"/>
        </a:p>
      </dgm:t>
    </dgm:pt>
    <dgm:pt modelId="{61A1C7FB-C0BC-42A8-A596-6EF63AA68554}" type="parTrans" cxnId="{0345E563-D19A-46F2-8E74-9D2AB7112325}">
      <dgm:prSet/>
      <dgm:spPr/>
      <dgm:t>
        <a:bodyPr/>
        <a:lstStyle/>
        <a:p>
          <a:endParaRPr lang="en-US"/>
        </a:p>
      </dgm:t>
    </dgm:pt>
    <dgm:pt modelId="{0E3170CA-0ACA-4446-8923-462FC20A2BA9}" type="sibTrans" cxnId="{0345E563-D19A-46F2-8E74-9D2AB7112325}">
      <dgm:prSet/>
      <dgm:spPr/>
      <dgm:t>
        <a:bodyPr/>
        <a:lstStyle/>
        <a:p>
          <a:endParaRPr lang="en-US"/>
        </a:p>
      </dgm:t>
    </dgm:pt>
    <dgm:pt modelId="{17F8BCF2-E8F7-4300-90B4-C3935C0A2E92}" type="pres">
      <dgm:prSet presAssocID="{185BC888-3F47-45C1-BB82-F03F5D3EB8C4}" presName="linear" presStyleCnt="0">
        <dgm:presLayoutVars>
          <dgm:dir/>
          <dgm:animLvl val="lvl"/>
          <dgm:resizeHandles val="exact"/>
        </dgm:presLayoutVars>
      </dgm:prSet>
      <dgm:spPr/>
    </dgm:pt>
    <dgm:pt modelId="{F2E5FBE1-8816-4625-8768-93BD839E823F}" type="pres">
      <dgm:prSet presAssocID="{C943909A-0E9D-4565-85D8-2AAAC72B04E5}" presName="parentLin" presStyleCnt="0"/>
      <dgm:spPr/>
    </dgm:pt>
    <dgm:pt modelId="{F0120E68-5FDD-44A3-8BE5-69A650BEC9F7}" type="pres">
      <dgm:prSet presAssocID="{C943909A-0E9D-4565-85D8-2AAAC72B04E5}" presName="parentLeftMargin" presStyleLbl="node1" presStyleIdx="0" presStyleCnt="7"/>
      <dgm:spPr/>
    </dgm:pt>
    <dgm:pt modelId="{F83B3A2F-BBB9-495F-9782-DA9060965882}" type="pres">
      <dgm:prSet presAssocID="{C943909A-0E9D-4565-85D8-2AAAC72B04E5}" presName="parentText" presStyleLbl="node1" presStyleIdx="0" presStyleCnt="7" custScaleX="116321">
        <dgm:presLayoutVars>
          <dgm:chMax val="0"/>
          <dgm:bulletEnabled val="1"/>
        </dgm:presLayoutVars>
      </dgm:prSet>
      <dgm:spPr/>
    </dgm:pt>
    <dgm:pt modelId="{743DF700-AF7B-40B5-8C1C-D5DB6A6C34DB}" type="pres">
      <dgm:prSet presAssocID="{C943909A-0E9D-4565-85D8-2AAAC72B04E5}" presName="negativeSpace" presStyleCnt="0"/>
      <dgm:spPr/>
    </dgm:pt>
    <dgm:pt modelId="{880CAFA5-F23C-4D13-BB31-E6E963D2C86A}" type="pres">
      <dgm:prSet presAssocID="{C943909A-0E9D-4565-85D8-2AAAC72B04E5}" presName="childText" presStyleLbl="conFgAcc1" presStyleIdx="0" presStyleCnt="7">
        <dgm:presLayoutVars>
          <dgm:bulletEnabled val="1"/>
        </dgm:presLayoutVars>
      </dgm:prSet>
      <dgm:spPr/>
    </dgm:pt>
    <dgm:pt modelId="{1B6A5554-1AAA-4D1A-94D7-680055259A25}" type="pres">
      <dgm:prSet presAssocID="{F3427874-A443-4705-83C4-F2AB0EDAE109}" presName="spaceBetweenRectangles" presStyleCnt="0"/>
      <dgm:spPr/>
    </dgm:pt>
    <dgm:pt modelId="{5CCD6BA6-E5F6-4A54-BA37-D4B01782191F}" type="pres">
      <dgm:prSet presAssocID="{3F087F88-8799-4FDB-B299-CA18F96A63D5}" presName="parentLin" presStyleCnt="0"/>
      <dgm:spPr/>
    </dgm:pt>
    <dgm:pt modelId="{9352BA22-92AD-4D18-9C04-DC8800D82005}" type="pres">
      <dgm:prSet presAssocID="{3F087F88-8799-4FDB-B299-CA18F96A63D5}" presName="parentLeftMargin" presStyleLbl="node1" presStyleIdx="0" presStyleCnt="7"/>
      <dgm:spPr/>
    </dgm:pt>
    <dgm:pt modelId="{83A7DE82-4F8A-4624-81F2-2EA1E153B869}" type="pres">
      <dgm:prSet presAssocID="{3F087F88-8799-4FDB-B299-CA18F96A63D5}" presName="parentText" presStyleLbl="node1" presStyleIdx="1" presStyleCnt="7" custScaleX="116321">
        <dgm:presLayoutVars>
          <dgm:chMax val="0"/>
          <dgm:bulletEnabled val="1"/>
        </dgm:presLayoutVars>
      </dgm:prSet>
      <dgm:spPr/>
    </dgm:pt>
    <dgm:pt modelId="{789BDE77-9BBA-4F49-9315-D1B8983BDA53}" type="pres">
      <dgm:prSet presAssocID="{3F087F88-8799-4FDB-B299-CA18F96A63D5}" presName="negativeSpace" presStyleCnt="0"/>
      <dgm:spPr/>
    </dgm:pt>
    <dgm:pt modelId="{60D04C8F-BEF1-4A2B-A3A2-49BB7AE4FFD1}" type="pres">
      <dgm:prSet presAssocID="{3F087F88-8799-4FDB-B299-CA18F96A63D5}" presName="childText" presStyleLbl="conFgAcc1" presStyleIdx="1" presStyleCnt="7">
        <dgm:presLayoutVars>
          <dgm:bulletEnabled val="1"/>
        </dgm:presLayoutVars>
      </dgm:prSet>
      <dgm:spPr/>
    </dgm:pt>
    <dgm:pt modelId="{59691B45-1D3A-4CCE-A4CA-5E504CA93CD2}" type="pres">
      <dgm:prSet presAssocID="{4515E9A2-C2C6-4E88-9FD3-97925E192900}" presName="spaceBetweenRectangles" presStyleCnt="0"/>
      <dgm:spPr/>
    </dgm:pt>
    <dgm:pt modelId="{41170E99-6656-42D0-8558-F95DF195B697}" type="pres">
      <dgm:prSet presAssocID="{21E34C44-4E3D-46DB-A646-E9E93CBABAFE}" presName="parentLin" presStyleCnt="0"/>
      <dgm:spPr/>
    </dgm:pt>
    <dgm:pt modelId="{0DFBB240-B857-428F-B979-973B5D8CD990}" type="pres">
      <dgm:prSet presAssocID="{21E34C44-4E3D-46DB-A646-E9E93CBABAFE}" presName="parentLeftMargin" presStyleLbl="node1" presStyleIdx="1" presStyleCnt="7"/>
      <dgm:spPr/>
    </dgm:pt>
    <dgm:pt modelId="{339E5EF6-A961-4F81-B7B6-AEE0A7B78FA3}" type="pres">
      <dgm:prSet presAssocID="{21E34C44-4E3D-46DB-A646-E9E93CBABAFE}" presName="parentText" presStyleLbl="node1" presStyleIdx="2" presStyleCnt="7" custScaleX="116321">
        <dgm:presLayoutVars>
          <dgm:chMax val="0"/>
          <dgm:bulletEnabled val="1"/>
        </dgm:presLayoutVars>
      </dgm:prSet>
      <dgm:spPr/>
    </dgm:pt>
    <dgm:pt modelId="{036C1304-5190-46A0-B01E-D46DD56C719A}" type="pres">
      <dgm:prSet presAssocID="{21E34C44-4E3D-46DB-A646-E9E93CBABAFE}" presName="negativeSpace" presStyleCnt="0"/>
      <dgm:spPr/>
    </dgm:pt>
    <dgm:pt modelId="{8A95D66C-A7FE-4AEF-BD8B-37C7B278F01E}" type="pres">
      <dgm:prSet presAssocID="{21E34C44-4E3D-46DB-A646-E9E93CBABAFE}" presName="childText" presStyleLbl="conFgAcc1" presStyleIdx="2" presStyleCnt="7">
        <dgm:presLayoutVars>
          <dgm:bulletEnabled val="1"/>
        </dgm:presLayoutVars>
      </dgm:prSet>
      <dgm:spPr/>
    </dgm:pt>
    <dgm:pt modelId="{B4C786D3-410F-4C6C-A75A-73DE3B73A12F}" type="pres">
      <dgm:prSet presAssocID="{F7850D44-8779-44CA-AE78-B46B46428E67}" presName="spaceBetweenRectangles" presStyleCnt="0"/>
      <dgm:spPr/>
    </dgm:pt>
    <dgm:pt modelId="{F2085A64-91F4-496C-826F-2A1C2641A86E}" type="pres">
      <dgm:prSet presAssocID="{EF994904-6393-4B98-B8FE-538A3F72AC74}" presName="parentLin" presStyleCnt="0"/>
      <dgm:spPr/>
    </dgm:pt>
    <dgm:pt modelId="{B166B887-C72A-4DB8-944C-F595D80C9A02}" type="pres">
      <dgm:prSet presAssocID="{EF994904-6393-4B98-B8FE-538A3F72AC74}" presName="parentLeftMargin" presStyleLbl="node1" presStyleIdx="2" presStyleCnt="7"/>
      <dgm:spPr/>
    </dgm:pt>
    <dgm:pt modelId="{3ADF4F93-4ADF-4256-86CF-496879EC9A43}" type="pres">
      <dgm:prSet presAssocID="{EF994904-6393-4B98-B8FE-538A3F72AC74}" presName="parentText" presStyleLbl="node1" presStyleIdx="3" presStyleCnt="7" custScaleX="116321" custLinFactNeighborX="-9091" custLinFactNeighborY="68">
        <dgm:presLayoutVars>
          <dgm:chMax val="0"/>
          <dgm:bulletEnabled val="1"/>
        </dgm:presLayoutVars>
      </dgm:prSet>
      <dgm:spPr/>
    </dgm:pt>
    <dgm:pt modelId="{415F19FC-B0A7-4C95-A277-7813D47EC458}" type="pres">
      <dgm:prSet presAssocID="{EF994904-6393-4B98-B8FE-538A3F72AC74}" presName="negativeSpace" presStyleCnt="0"/>
      <dgm:spPr/>
    </dgm:pt>
    <dgm:pt modelId="{8E6CA377-D78F-4879-B2EA-2214740AB3DB}" type="pres">
      <dgm:prSet presAssocID="{EF994904-6393-4B98-B8FE-538A3F72AC74}" presName="childText" presStyleLbl="conFgAcc1" presStyleIdx="3" presStyleCnt="7">
        <dgm:presLayoutVars>
          <dgm:bulletEnabled val="1"/>
        </dgm:presLayoutVars>
      </dgm:prSet>
      <dgm:spPr/>
    </dgm:pt>
    <dgm:pt modelId="{48716A59-9241-424E-9D45-24DF02D95EFE}" type="pres">
      <dgm:prSet presAssocID="{C7DEC776-D1C5-4B0F-9D86-4EB2CC39383E}" presName="spaceBetweenRectangles" presStyleCnt="0"/>
      <dgm:spPr/>
    </dgm:pt>
    <dgm:pt modelId="{EFE8E651-1156-47D0-807F-834464BB62B3}" type="pres">
      <dgm:prSet presAssocID="{B04C552D-FF49-4140-97AB-3F941AB24FD1}" presName="parentLin" presStyleCnt="0"/>
      <dgm:spPr/>
    </dgm:pt>
    <dgm:pt modelId="{B0D4AF9F-7468-4682-8EBF-1CA876B17C4E}" type="pres">
      <dgm:prSet presAssocID="{B04C552D-FF49-4140-97AB-3F941AB24FD1}" presName="parentLeftMargin" presStyleLbl="node1" presStyleIdx="3" presStyleCnt="7" custScaleX="116321" custLinFactNeighborX="-9091" custLinFactNeighborY="68"/>
      <dgm:spPr/>
    </dgm:pt>
    <dgm:pt modelId="{8C36F8FA-FD58-4A95-AD4E-862A64B46797}" type="pres">
      <dgm:prSet presAssocID="{B04C552D-FF49-4140-97AB-3F941AB24FD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73688B8-8EA0-4910-B568-B154F15EE31A}" type="pres">
      <dgm:prSet presAssocID="{B04C552D-FF49-4140-97AB-3F941AB24FD1}" presName="negativeSpace" presStyleCnt="0"/>
      <dgm:spPr/>
    </dgm:pt>
    <dgm:pt modelId="{8A9AB412-FBAC-46D4-BA28-1A7EF8701A6C}" type="pres">
      <dgm:prSet presAssocID="{B04C552D-FF49-4140-97AB-3F941AB24FD1}" presName="childText" presStyleLbl="conFgAcc1" presStyleIdx="4" presStyleCnt="7">
        <dgm:presLayoutVars>
          <dgm:bulletEnabled val="1"/>
        </dgm:presLayoutVars>
      </dgm:prSet>
      <dgm:spPr/>
    </dgm:pt>
    <dgm:pt modelId="{ABC6D25B-B5AC-4467-8595-B215EAB56C13}" type="pres">
      <dgm:prSet presAssocID="{1653B404-6C3E-4920-A8EE-A6CD37878097}" presName="spaceBetweenRectangles" presStyleCnt="0"/>
      <dgm:spPr/>
    </dgm:pt>
    <dgm:pt modelId="{B3D6984F-318A-481F-AEEF-5DAE6C2AA86D}" type="pres">
      <dgm:prSet presAssocID="{A27A00D1-955C-4849-8F03-9EE4D32D64FF}" presName="parentLin" presStyleCnt="0"/>
      <dgm:spPr/>
    </dgm:pt>
    <dgm:pt modelId="{342C5DD1-12ED-498A-B50B-3BB1C6B5BB93}" type="pres">
      <dgm:prSet presAssocID="{A27A00D1-955C-4849-8F03-9EE4D32D64FF}" presName="parentLeftMargin" presStyleLbl="node1" presStyleIdx="4" presStyleCnt="7" custScaleX="116321" custLinFactNeighborX="-9091" custLinFactNeighborY="68"/>
      <dgm:spPr/>
    </dgm:pt>
    <dgm:pt modelId="{501CF47E-4426-4FDC-BD04-7DA117969FAA}" type="pres">
      <dgm:prSet presAssocID="{A27A00D1-955C-4849-8F03-9EE4D32D64F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1566A73-DFAB-4427-AA3B-47B3EB83E0A7}" type="pres">
      <dgm:prSet presAssocID="{A27A00D1-955C-4849-8F03-9EE4D32D64FF}" presName="negativeSpace" presStyleCnt="0"/>
      <dgm:spPr/>
    </dgm:pt>
    <dgm:pt modelId="{6D5BF6A6-C78A-4B87-AB35-7FE03B2E13F6}" type="pres">
      <dgm:prSet presAssocID="{A27A00D1-955C-4849-8F03-9EE4D32D64FF}" presName="childText" presStyleLbl="conFgAcc1" presStyleIdx="5" presStyleCnt="7">
        <dgm:presLayoutVars>
          <dgm:bulletEnabled val="1"/>
        </dgm:presLayoutVars>
      </dgm:prSet>
      <dgm:spPr/>
    </dgm:pt>
    <dgm:pt modelId="{D60CFB9B-1ADF-4681-8487-74A5E7CCF8AA}" type="pres">
      <dgm:prSet presAssocID="{0E3170CA-0ACA-4446-8923-462FC20A2BA9}" presName="spaceBetweenRectangles" presStyleCnt="0"/>
      <dgm:spPr/>
    </dgm:pt>
    <dgm:pt modelId="{0EEDBF85-48DB-466B-8B3C-267756A40BF5}" type="pres">
      <dgm:prSet presAssocID="{150DBCCB-EC99-41E7-9445-0E342C49584F}" presName="parentLin" presStyleCnt="0"/>
      <dgm:spPr/>
    </dgm:pt>
    <dgm:pt modelId="{43436999-6626-4B47-B7D3-2479597C5EB8}" type="pres">
      <dgm:prSet presAssocID="{150DBCCB-EC99-41E7-9445-0E342C49584F}" presName="parentLeftMargin" presStyleLbl="node1" presStyleIdx="5" presStyleCnt="7"/>
      <dgm:spPr/>
    </dgm:pt>
    <dgm:pt modelId="{9D1F86A4-39F5-4E1F-B0E5-00A97F959A89}" type="pres">
      <dgm:prSet presAssocID="{150DBCCB-EC99-41E7-9445-0E342C49584F}" presName="parentText" presStyleLbl="node1" presStyleIdx="6" presStyleCnt="7" custScaleX="116321">
        <dgm:presLayoutVars>
          <dgm:chMax val="0"/>
          <dgm:bulletEnabled val="1"/>
        </dgm:presLayoutVars>
      </dgm:prSet>
      <dgm:spPr/>
    </dgm:pt>
    <dgm:pt modelId="{8AAB9FDD-E1BA-4523-8B46-2572D5C27738}" type="pres">
      <dgm:prSet presAssocID="{150DBCCB-EC99-41E7-9445-0E342C49584F}" presName="negativeSpace" presStyleCnt="0"/>
      <dgm:spPr/>
    </dgm:pt>
    <dgm:pt modelId="{23C402E9-75AD-4A81-9FB3-F3C95A8D71E2}" type="pres">
      <dgm:prSet presAssocID="{150DBCCB-EC99-41E7-9445-0E342C49584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066CC05-BED7-4580-8144-F1C3B6FC48FF}" type="presOf" srcId="{150DBCCB-EC99-41E7-9445-0E342C49584F}" destId="{9D1F86A4-39F5-4E1F-B0E5-00A97F959A89}" srcOrd="1" destOrd="0" presId="urn:microsoft.com/office/officeart/2005/8/layout/list1"/>
    <dgm:cxn modelId="{1C7F700F-452B-4556-A9CC-24D71B0357C1}" type="presOf" srcId="{3F087F88-8799-4FDB-B299-CA18F96A63D5}" destId="{83A7DE82-4F8A-4624-81F2-2EA1E153B869}" srcOrd="1" destOrd="0" presId="urn:microsoft.com/office/officeart/2005/8/layout/list1"/>
    <dgm:cxn modelId="{0315DE35-F6DE-4798-B453-332158BF1117}" type="presOf" srcId="{EF994904-6393-4B98-B8FE-538A3F72AC74}" destId="{3ADF4F93-4ADF-4256-86CF-496879EC9A43}" srcOrd="1" destOrd="0" presId="urn:microsoft.com/office/officeart/2005/8/layout/list1"/>
    <dgm:cxn modelId="{00A6575D-A2E3-4FAD-BF06-FED48EE5ED72}" srcId="{185BC888-3F47-45C1-BB82-F03F5D3EB8C4}" destId="{150DBCCB-EC99-41E7-9445-0E342C49584F}" srcOrd="6" destOrd="0" parTransId="{2D1F9601-BD80-429B-B148-8FE1F07C476F}" sibTransId="{384468F7-21C4-47A2-8193-0E6EBB15D09C}"/>
    <dgm:cxn modelId="{F59A5443-BE22-400E-9BC5-6B4EFAFE7D38}" type="presOf" srcId="{C943909A-0E9D-4565-85D8-2AAAC72B04E5}" destId="{F0120E68-5FDD-44A3-8BE5-69A650BEC9F7}" srcOrd="0" destOrd="0" presId="urn:microsoft.com/office/officeart/2005/8/layout/list1"/>
    <dgm:cxn modelId="{0345E563-D19A-46F2-8E74-9D2AB7112325}" srcId="{185BC888-3F47-45C1-BB82-F03F5D3EB8C4}" destId="{A27A00D1-955C-4849-8F03-9EE4D32D64FF}" srcOrd="5" destOrd="0" parTransId="{61A1C7FB-C0BC-42A8-A596-6EF63AA68554}" sibTransId="{0E3170CA-0ACA-4446-8923-462FC20A2BA9}"/>
    <dgm:cxn modelId="{BCB0DA69-D6B0-47CB-BAE1-0A6FAA8C840A}" type="presOf" srcId="{3F087F88-8799-4FDB-B299-CA18F96A63D5}" destId="{9352BA22-92AD-4D18-9C04-DC8800D82005}" srcOrd="0" destOrd="0" presId="urn:microsoft.com/office/officeart/2005/8/layout/list1"/>
    <dgm:cxn modelId="{3E829E4B-7415-4827-9BF2-715B9B0BB185}" srcId="{185BC888-3F47-45C1-BB82-F03F5D3EB8C4}" destId="{C943909A-0E9D-4565-85D8-2AAAC72B04E5}" srcOrd="0" destOrd="0" parTransId="{A4069A63-DF93-4D6D-9C96-74ACFF483B98}" sibTransId="{F3427874-A443-4705-83C4-F2AB0EDAE109}"/>
    <dgm:cxn modelId="{6155F173-FB95-4868-83B9-708297B46BFB}" type="presOf" srcId="{A27A00D1-955C-4849-8F03-9EE4D32D64FF}" destId="{342C5DD1-12ED-498A-B50B-3BB1C6B5BB93}" srcOrd="0" destOrd="0" presId="urn:microsoft.com/office/officeart/2005/8/layout/list1"/>
    <dgm:cxn modelId="{DE62A17F-A8F6-4D41-B529-D60E5E5BF433}" type="presOf" srcId="{C943909A-0E9D-4565-85D8-2AAAC72B04E5}" destId="{F83B3A2F-BBB9-495F-9782-DA9060965882}" srcOrd="1" destOrd="0" presId="urn:microsoft.com/office/officeart/2005/8/layout/list1"/>
    <dgm:cxn modelId="{7652CF7F-1916-49E8-B94F-6A03B01EEA5E}" type="presOf" srcId="{B04C552D-FF49-4140-97AB-3F941AB24FD1}" destId="{B0D4AF9F-7468-4682-8EBF-1CA876B17C4E}" srcOrd="0" destOrd="0" presId="urn:microsoft.com/office/officeart/2005/8/layout/list1"/>
    <dgm:cxn modelId="{7771B49A-6B9C-4FD5-ACE2-37C7B7E9B842}" type="presOf" srcId="{150DBCCB-EC99-41E7-9445-0E342C49584F}" destId="{43436999-6626-4B47-B7D3-2479597C5EB8}" srcOrd="0" destOrd="0" presId="urn:microsoft.com/office/officeart/2005/8/layout/list1"/>
    <dgm:cxn modelId="{23C6059B-B771-43B9-ACB8-F6EA16547800}" srcId="{185BC888-3F47-45C1-BB82-F03F5D3EB8C4}" destId="{EF994904-6393-4B98-B8FE-538A3F72AC74}" srcOrd="3" destOrd="0" parTransId="{EA3D71B8-B51F-40A7-B503-EB5BA1245180}" sibTransId="{C7DEC776-D1C5-4B0F-9D86-4EB2CC39383E}"/>
    <dgm:cxn modelId="{86BC349C-154D-4DE2-8D63-F55D5E7FC6AC}" type="presOf" srcId="{21E34C44-4E3D-46DB-A646-E9E93CBABAFE}" destId="{0DFBB240-B857-428F-B979-973B5D8CD990}" srcOrd="0" destOrd="0" presId="urn:microsoft.com/office/officeart/2005/8/layout/list1"/>
    <dgm:cxn modelId="{C930E3A4-DA17-4659-B811-60892EE55CE0}" srcId="{185BC888-3F47-45C1-BB82-F03F5D3EB8C4}" destId="{3F087F88-8799-4FDB-B299-CA18F96A63D5}" srcOrd="1" destOrd="0" parTransId="{4D6C8C72-CFDF-40B0-8545-F296D0B548F1}" sibTransId="{4515E9A2-C2C6-4E88-9FD3-97925E192900}"/>
    <dgm:cxn modelId="{04A7E3B5-AB4B-4747-AAB2-15B1517B7C0C}" type="presOf" srcId="{185BC888-3F47-45C1-BB82-F03F5D3EB8C4}" destId="{17F8BCF2-E8F7-4300-90B4-C3935C0A2E92}" srcOrd="0" destOrd="0" presId="urn:microsoft.com/office/officeart/2005/8/layout/list1"/>
    <dgm:cxn modelId="{EC1B28B7-F92F-4602-B535-31D31C36FECF}" srcId="{185BC888-3F47-45C1-BB82-F03F5D3EB8C4}" destId="{B04C552D-FF49-4140-97AB-3F941AB24FD1}" srcOrd="4" destOrd="0" parTransId="{08117AE3-3F70-4ED0-BAC2-A8289BDE8B52}" sibTransId="{1653B404-6C3E-4920-A8EE-A6CD37878097}"/>
    <dgm:cxn modelId="{73C37AB8-1B80-4311-B8F9-6D0BDF236208}" type="presOf" srcId="{EF994904-6393-4B98-B8FE-538A3F72AC74}" destId="{B166B887-C72A-4DB8-944C-F595D80C9A02}" srcOrd="0" destOrd="0" presId="urn:microsoft.com/office/officeart/2005/8/layout/list1"/>
    <dgm:cxn modelId="{A0E21DCE-85A0-4EC6-BCC9-B18CF7F4966C}" srcId="{185BC888-3F47-45C1-BB82-F03F5D3EB8C4}" destId="{21E34C44-4E3D-46DB-A646-E9E93CBABAFE}" srcOrd="2" destOrd="0" parTransId="{ACEF82FC-2C93-4AA1-A862-086A146923AD}" sibTransId="{F7850D44-8779-44CA-AE78-B46B46428E67}"/>
    <dgm:cxn modelId="{D7BA8EE0-F9F2-4B32-9259-A1902D512B78}" type="presOf" srcId="{21E34C44-4E3D-46DB-A646-E9E93CBABAFE}" destId="{339E5EF6-A961-4F81-B7B6-AEE0A7B78FA3}" srcOrd="1" destOrd="0" presId="urn:microsoft.com/office/officeart/2005/8/layout/list1"/>
    <dgm:cxn modelId="{B22834E4-F9F9-4037-B2F4-0982D767C673}" type="presOf" srcId="{A27A00D1-955C-4849-8F03-9EE4D32D64FF}" destId="{501CF47E-4426-4FDC-BD04-7DA117969FAA}" srcOrd="1" destOrd="0" presId="urn:microsoft.com/office/officeart/2005/8/layout/list1"/>
    <dgm:cxn modelId="{C20CDAEA-F815-45C1-A67D-CD03A865A212}" type="presOf" srcId="{B04C552D-FF49-4140-97AB-3F941AB24FD1}" destId="{8C36F8FA-FD58-4A95-AD4E-862A64B46797}" srcOrd="1" destOrd="0" presId="urn:microsoft.com/office/officeart/2005/8/layout/list1"/>
    <dgm:cxn modelId="{7C84C270-833E-4511-9824-EB0C5D574093}" type="presParOf" srcId="{17F8BCF2-E8F7-4300-90B4-C3935C0A2E92}" destId="{F2E5FBE1-8816-4625-8768-93BD839E823F}" srcOrd="0" destOrd="0" presId="urn:microsoft.com/office/officeart/2005/8/layout/list1"/>
    <dgm:cxn modelId="{2C6BE54F-AA6D-445C-A014-265AA78E9D86}" type="presParOf" srcId="{F2E5FBE1-8816-4625-8768-93BD839E823F}" destId="{F0120E68-5FDD-44A3-8BE5-69A650BEC9F7}" srcOrd="0" destOrd="0" presId="urn:microsoft.com/office/officeart/2005/8/layout/list1"/>
    <dgm:cxn modelId="{DF8514DB-5E42-4A12-A68E-687EB158FAB3}" type="presParOf" srcId="{F2E5FBE1-8816-4625-8768-93BD839E823F}" destId="{F83B3A2F-BBB9-495F-9782-DA9060965882}" srcOrd="1" destOrd="0" presId="urn:microsoft.com/office/officeart/2005/8/layout/list1"/>
    <dgm:cxn modelId="{410EB366-C635-44AD-9E22-5B7CF2FBCDC7}" type="presParOf" srcId="{17F8BCF2-E8F7-4300-90B4-C3935C0A2E92}" destId="{743DF700-AF7B-40B5-8C1C-D5DB6A6C34DB}" srcOrd="1" destOrd="0" presId="urn:microsoft.com/office/officeart/2005/8/layout/list1"/>
    <dgm:cxn modelId="{C48AD7AF-CA13-4A40-B6A5-E6F66C88EBE8}" type="presParOf" srcId="{17F8BCF2-E8F7-4300-90B4-C3935C0A2E92}" destId="{880CAFA5-F23C-4D13-BB31-E6E963D2C86A}" srcOrd="2" destOrd="0" presId="urn:microsoft.com/office/officeart/2005/8/layout/list1"/>
    <dgm:cxn modelId="{787D4D03-85C9-4D46-9C45-BA94DE2A0BC7}" type="presParOf" srcId="{17F8BCF2-E8F7-4300-90B4-C3935C0A2E92}" destId="{1B6A5554-1AAA-4D1A-94D7-680055259A25}" srcOrd="3" destOrd="0" presId="urn:microsoft.com/office/officeart/2005/8/layout/list1"/>
    <dgm:cxn modelId="{01A52C43-27F1-4E15-8AC2-A1EEF3ADA1BE}" type="presParOf" srcId="{17F8BCF2-E8F7-4300-90B4-C3935C0A2E92}" destId="{5CCD6BA6-E5F6-4A54-BA37-D4B01782191F}" srcOrd="4" destOrd="0" presId="urn:microsoft.com/office/officeart/2005/8/layout/list1"/>
    <dgm:cxn modelId="{3C0CC5EB-76D8-4AEB-9FE9-2E4804F65BFE}" type="presParOf" srcId="{5CCD6BA6-E5F6-4A54-BA37-D4B01782191F}" destId="{9352BA22-92AD-4D18-9C04-DC8800D82005}" srcOrd="0" destOrd="0" presId="urn:microsoft.com/office/officeart/2005/8/layout/list1"/>
    <dgm:cxn modelId="{83C8C1F4-021A-4B61-86A1-69E79AF424C1}" type="presParOf" srcId="{5CCD6BA6-E5F6-4A54-BA37-D4B01782191F}" destId="{83A7DE82-4F8A-4624-81F2-2EA1E153B869}" srcOrd="1" destOrd="0" presId="urn:microsoft.com/office/officeart/2005/8/layout/list1"/>
    <dgm:cxn modelId="{AA1D358B-2B66-4E5B-BB27-B1AAA6222D49}" type="presParOf" srcId="{17F8BCF2-E8F7-4300-90B4-C3935C0A2E92}" destId="{789BDE77-9BBA-4F49-9315-D1B8983BDA53}" srcOrd="5" destOrd="0" presId="urn:microsoft.com/office/officeart/2005/8/layout/list1"/>
    <dgm:cxn modelId="{C0383590-90D2-41A6-8B4D-8D229BBC0314}" type="presParOf" srcId="{17F8BCF2-E8F7-4300-90B4-C3935C0A2E92}" destId="{60D04C8F-BEF1-4A2B-A3A2-49BB7AE4FFD1}" srcOrd="6" destOrd="0" presId="urn:microsoft.com/office/officeart/2005/8/layout/list1"/>
    <dgm:cxn modelId="{1AA5A963-1602-440E-BEE7-28A41C42936C}" type="presParOf" srcId="{17F8BCF2-E8F7-4300-90B4-C3935C0A2E92}" destId="{59691B45-1D3A-4CCE-A4CA-5E504CA93CD2}" srcOrd="7" destOrd="0" presId="urn:microsoft.com/office/officeart/2005/8/layout/list1"/>
    <dgm:cxn modelId="{6736849A-9DDA-45CE-A952-73C0F07D66B3}" type="presParOf" srcId="{17F8BCF2-E8F7-4300-90B4-C3935C0A2E92}" destId="{41170E99-6656-42D0-8558-F95DF195B697}" srcOrd="8" destOrd="0" presId="urn:microsoft.com/office/officeart/2005/8/layout/list1"/>
    <dgm:cxn modelId="{13648163-0D99-4E24-899E-E07B58DB678B}" type="presParOf" srcId="{41170E99-6656-42D0-8558-F95DF195B697}" destId="{0DFBB240-B857-428F-B979-973B5D8CD990}" srcOrd="0" destOrd="0" presId="urn:microsoft.com/office/officeart/2005/8/layout/list1"/>
    <dgm:cxn modelId="{334778CB-EE49-4509-9910-EAD0184C4236}" type="presParOf" srcId="{41170E99-6656-42D0-8558-F95DF195B697}" destId="{339E5EF6-A961-4F81-B7B6-AEE0A7B78FA3}" srcOrd="1" destOrd="0" presId="urn:microsoft.com/office/officeart/2005/8/layout/list1"/>
    <dgm:cxn modelId="{42BEE745-B75F-4372-8CA4-DA623891D1D5}" type="presParOf" srcId="{17F8BCF2-E8F7-4300-90B4-C3935C0A2E92}" destId="{036C1304-5190-46A0-B01E-D46DD56C719A}" srcOrd="9" destOrd="0" presId="urn:microsoft.com/office/officeart/2005/8/layout/list1"/>
    <dgm:cxn modelId="{4D1A9CB9-20F4-4295-AEA6-D714F13D19F1}" type="presParOf" srcId="{17F8BCF2-E8F7-4300-90B4-C3935C0A2E92}" destId="{8A95D66C-A7FE-4AEF-BD8B-37C7B278F01E}" srcOrd="10" destOrd="0" presId="urn:microsoft.com/office/officeart/2005/8/layout/list1"/>
    <dgm:cxn modelId="{A636765A-9408-4953-B341-7B3D7E5D3B3B}" type="presParOf" srcId="{17F8BCF2-E8F7-4300-90B4-C3935C0A2E92}" destId="{B4C786D3-410F-4C6C-A75A-73DE3B73A12F}" srcOrd="11" destOrd="0" presId="urn:microsoft.com/office/officeart/2005/8/layout/list1"/>
    <dgm:cxn modelId="{9C304B69-7F6F-47D3-A8F3-1CF34AD9D713}" type="presParOf" srcId="{17F8BCF2-E8F7-4300-90B4-C3935C0A2E92}" destId="{F2085A64-91F4-496C-826F-2A1C2641A86E}" srcOrd="12" destOrd="0" presId="urn:microsoft.com/office/officeart/2005/8/layout/list1"/>
    <dgm:cxn modelId="{13512929-8670-4434-A1A6-8FBCEC6532DC}" type="presParOf" srcId="{F2085A64-91F4-496C-826F-2A1C2641A86E}" destId="{B166B887-C72A-4DB8-944C-F595D80C9A02}" srcOrd="0" destOrd="0" presId="urn:microsoft.com/office/officeart/2005/8/layout/list1"/>
    <dgm:cxn modelId="{D8080E07-474E-4EC4-B895-392F0A7ABB71}" type="presParOf" srcId="{F2085A64-91F4-496C-826F-2A1C2641A86E}" destId="{3ADF4F93-4ADF-4256-86CF-496879EC9A43}" srcOrd="1" destOrd="0" presId="urn:microsoft.com/office/officeart/2005/8/layout/list1"/>
    <dgm:cxn modelId="{453E2E51-17D7-480B-A909-171904FADBCF}" type="presParOf" srcId="{17F8BCF2-E8F7-4300-90B4-C3935C0A2E92}" destId="{415F19FC-B0A7-4C95-A277-7813D47EC458}" srcOrd="13" destOrd="0" presId="urn:microsoft.com/office/officeart/2005/8/layout/list1"/>
    <dgm:cxn modelId="{DD0A3698-2ABB-4E17-BAED-20C75884546A}" type="presParOf" srcId="{17F8BCF2-E8F7-4300-90B4-C3935C0A2E92}" destId="{8E6CA377-D78F-4879-B2EA-2214740AB3DB}" srcOrd="14" destOrd="0" presId="urn:microsoft.com/office/officeart/2005/8/layout/list1"/>
    <dgm:cxn modelId="{2C64D1D3-4819-425F-B552-7C3ECA63088F}" type="presParOf" srcId="{17F8BCF2-E8F7-4300-90B4-C3935C0A2E92}" destId="{48716A59-9241-424E-9D45-24DF02D95EFE}" srcOrd="15" destOrd="0" presId="urn:microsoft.com/office/officeart/2005/8/layout/list1"/>
    <dgm:cxn modelId="{D229B733-38B5-4C28-B23C-2A21A7906A92}" type="presParOf" srcId="{17F8BCF2-E8F7-4300-90B4-C3935C0A2E92}" destId="{EFE8E651-1156-47D0-807F-834464BB62B3}" srcOrd="16" destOrd="0" presId="urn:microsoft.com/office/officeart/2005/8/layout/list1"/>
    <dgm:cxn modelId="{FE629C21-5646-4FEA-9AEF-1CD659484EBF}" type="presParOf" srcId="{EFE8E651-1156-47D0-807F-834464BB62B3}" destId="{B0D4AF9F-7468-4682-8EBF-1CA876B17C4E}" srcOrd="0" destOrd="0" presId="urn:microsoft.com/office/officeart/2005/8/layout/list1"/>
    <dgm:cxn modelId="{192F0AEC-1A3C-40AD-9D69-2CAFD1DCF57B}" type="presParOf" srcId="{EFE8E651-1156-47D0-807F-834464BB62B3}" destId="{8C36F8FA-FD58-4A95-AD4E-862A64B46797}" srcOrd="1" destOrd="0" presId="urn:microsoft.com/office/officeart/2005/8/layout/list1"/>
    <dgm:cxn modelId="{8AB4854A-946F-4B72-B924-6169D09EA8FF}" type="presParOf" srcId="{17F8BCF2-E8F7-4300-90B4-C3935C0A2E92}" destId="{773688B8-8EA0-4910-B568-B154F15EE31A}" srcOrd="17" destOrd="0" presId="urn:microsoft.com/office/officeart/2005/8/layout/list1"/>
    <dgm:cxn modelId="{758232E6-BF3F-4D84-9D61-13BF6FF3FEAC}" type="presParOf" srcId="{17F8BCF2-E8F7-4300-90B4-C3935C0A2E92}" destId="{8A9AB412-FBAC-46D4-BA28-1A7EF8701A6C}" srcOrd="18" destOrd="0" presId="urn:microsoft.com/office/officeart/2005/8/layout/list1"/>
    <dgm:cxn modelId="{0A60E4DE-94DD-4925-93E3-56E15F4F6883}" type="presParOf" srcId="{17F8BCF2-E8F7-4300-90B4-C3935C0A2E92}" destId="{ABC6D25B-B5AC-4467-8595-B215EAB56C13}" srcOrd="19" destOrd="0" presId="urn:microsoft.com/office/officeart/2005/8/layout/list1"/>
    <dgm:cxn modelId="{910A9E23-E1B8-49FD-B3FD-DD05E902D547}" type="presParOf" srcId="{17F8BCF2-E8F7-4300-90B4-C3935C0A2E92}" destId="{B3D6984F-318A-481F-AEEF-5DAE6C2AA86D}" srcOrd="20" destOrd="0" presId="urn:microsoft.com/office/officeart/2005/8/layout/list1"/>
    <dgm:cxn modelId="{2FA39A80-BFB9-4573-A135-AE68FCABD40B}" type="presParOf" srcId="{B3D6984F-318A-481F-AEEF-5DAE6C2AA86D}" destId="{342C5DD1-12ED-498A-B50B-3BB1C6B5BB93}" srcOrd="0" destOrd="0" presId="urn:microsoft.com/office/officeart/2005/8/layout/list1"/>
    <dgm:cxn modelId="{59BE2275-DC8A-4339-9CED-08AD746E7834}" type="presParOf" srcId="{B3D6984F-318A-481F-AEEF-5DAE6C2AA86D}" destId="{501CF47E-4426-4FDC-BD04-7DA117969FAA}" srcOrd="1" destOrd="0" presId="urn:microsoft.com/office/officeart/2005/8/layout/list1"/>
    <dgm:cxn modelId="{280F60C0-4A4B-4D07-9134-222F5DC88EC3}" type="presParOf" srcId="{17F8BCF2-E8F7-4300-90B4-C3935C0A2E92}" destId="{51566A73-DFAB-4427-AA3B-47B3EB83E0A7}" srcOrd="21" destOrd="0" presId="urn:microsoft.com/office/officeart/2005/8/layout/list1"/>
    <dgm:cxn modelId="{386FAC19-C7FC-40FE-B903-9387109EA407}" type="presParOf" srcId="{17F8BCF2-E8F7-4300-90B4-C3935C0A2E92}" destId="{6D5BF6A6-C78A-4B87-AB35-7FE03B2E13F6}" srcOrd="22" destOrd="0" presId="urn:microsoft.com/office/officeart/2005/8/layout/list1"/>
    <dgm:cxn modelId="{25725698-9C8C-47C5-9A7F-17F08C4A44C8}" type="presParOf" srcId="{17F8BCF2-E8F7-4300-90B4-C3935C0A2E92}" destId="{D60CFB9B-1ADF-4681-8487-74A5E7CCF8AA}" srcOrd="23" destOrd="0" presId="urn:microsoft.com/office/officeart/2005/8/layout/list1"/>
    <dgm:cxn modelId="{F41D061B-68EE-47BB-A0B4-E47DBAF8D30C}" type="presParOf" srcId="{17F8BCF2-E8F7-4300-90B4-C3935C0A2E92}" destId="{0EEDBF85-48DB-466B-8B3C-267756A40BF5}" srcOrd="24" destOrd="0" presId="urn:microsoft.com/office/officeart/2005/8/layout/list1"/>
    <dgm:cxn modelId="{C0B5E8F4-8D0E-4BA5-A1DF-0C4179DFA151}" type="presParOf" srcId="{0EEDBF85-48DB-466B-8B3C-267756A40BF5}" destId="{43436999-6626-4B47-B7D3-2479597C5EB8}" srcOrd="0" destOrd="0" presId="urn:microsoft.com/office/officeart/2005/8/layout/list1"/>
    <dgm:cxn modelId="{CA5C1EBA-5530-405A-BC03-B9F60ED86058}" type="presParOf" srcId="{0EEDBF85-48DB-466B-8B3C-267756A40BF5}" destId="{9D1F86A4-39F5-4E1F-B0E5-00A97F959A89}" srcOrd="1" destOrd="0" presId="urn:microsoft.com/office/officeart/2005/8/layout/list1"/>
    <dgm:cxn modelId="{C432191C-0BC1-4720-A99D-45D813B2F768}" type="presParOf" srcId="{17F8BCF2-E8F7-4300-90B4-C3935C0A2E92}" destId="{8AAB9FDD-E1BA-4523-8B46-2572D5C27738}" srcOrd="25" destOrd="0" presId="urn:microsoft.com/office/officeart/2005/8/layout/list1"/>
    <dgm:cxn modelId="{2FBAA46B-8B22-4CCF-A59B-1CBCA43EEDB9}" type="presParOf" srcId="{17F8BCF2-E8F7-4300-90B4-C3935C0A2E92}" destId="{23C402E9-75AD-4A81-9FB3-F3C95A8D71E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F3DB30-A0FA-4B66-B5D0-45CB354BEECF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BA225C-4AA8-4D52-A5FE-DBAF957ECA33}">
      <dgm:prSet phldrT="[Text]"/>
      <dgm:spPr/>
      <dgm:t>
        <a:bodyPr/>
        <a:lstStyle/>
        <a:p>
          <a:r>
            <a:rPr lang="en-US" altLang="en-US" b="1" dirty="0">
              <a:solidFill>
                <a:srgbClr val="C00000"/>
              </a:solidFill>
            </a:rPr>
            <a:t>Hypoventilation </a:t>
          </a:r>
          <a:r>
            <a:rPr lang="en-US" alt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→ </a:t>
          </a:r>
          <a:r>
            <a:rPr lang="en-US" altLang="en-US" b="1" dirty="0">
              <a:latin typeface="Calibri" panose="020F0502020204030204" pitchFamily="34" charset="0"/>
              <a:cs typeface="Calibri" panose="020F0502020204030204" pitchFamily="34" charset="0"/>
            </a:rPr>
            <a:t>[Dissolved CO2] rises more than [HCO3-] </a:t>
          </a:r>
          <a:endParaRPr lang="en-US" dirty="0"/>
        </a:p>
      </dgm:t>
    </dgm:pt>
    <dgm:pt modelId="{33D2C050-ED88-4556-885B-21559C3ECD98}" type="parTrans" cxnId="{B845A353-5294-4ECD-A6E8-E4DA81BD3DE5}">
      <dgm:prSet/>
      <dgm:spPr/>
      <dgm:t>
        <a:bodyPr/>
        <a:lstStyle/>
        <a:p>
          <a:endParaRPr lang="en-US"/>
        </a:p>
      </dgm:t>
    </dgm:pt>
    <dgm:pt modelId="{CEC13E81-D673-4C7E-94EE-D55C45A36D15}" type="sibTrans" cxnId="{B845A353-5294-4ECD-A6E8-E4DA81BD3DE5}">
      <dgm:prSet/>
      <dgm:spPr/>
      <dgm:t>
        <a:bodyPr/>
        <a:lstStyle/>
        <a:p>
          <a:endParaRPr lang="en-US"/>
        </a:p>
      </dgm:t>
    </dgm:pt>
    <dgm:pt modelId="{9F32F736-A0FB-4EC8-9D0B-8BDBDB630D17}">
      <dgm:prSet phldrT="[Text]"/>
      <dgm:spPr/>
      <dgm:t>
        <a:bodyPr/>
        <a:lstStyle/>
        <a:p>
          <a:r>
            <a:rPr lang="en-US" altLang="en-US" b="1" dirty="0"/>
            <a:t>↓ PH </a:t>
          </a:r>
          <a:r>
            <a:rPr kumimoji="0" lang="en-US" altLang="en-US" b="0" i="0" u="none" strike="noStrike" cap="none" spc="0" normalizeH="0" baseline="0" noProof="0" dirty="0">
              <a:ln/>
              <a:effectLst/>
              <a:highlight>
                <a:srgbClr val="FFFF00"/>
              </a:highlight>
              <a:uLnTx/>
              <a:uFillTx/>
              <a:latin typeface="Trebuchet MS"/>
              <a:ea typeface="+mn-ea"/>
              <a:cs typeface="+mn-cs"/>
            </a:rPr>
            <a:t>Respiratory Acidosis  </a:t>
          </a:r>
        </a:p>
        <a:p>
          <a:r>
            <a:rPr kumimoji="0" lang="en-US" altLang="en-US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→</a:t>
          </a:r>
          <a:r>
            <a:rPr lang="en-US" altLang="en-US" b="1" dirty="0">
              <a:latin typeface="Calibri" panose="020F0502020204030204" pitchFamily="34" charset="0"/>
              <a:cs typeface="Calibri" panose="020F0502020204030204" pitchFamily="34" charset="0"/>
            </a:rPr>
            <a:t>Enzymes denaturation </a:t>
          </a:r>
          <a:endParaRPr lang="en-US" dirty="0"/>
        </a:p>
      </dgm:t>
    </dgm:pt>
    <dgm:pt modelId="{3178D2A1-19F5-4DA2-BE16-C3DD876066AF}" type="parTrans" cxnId="{9EB9D04D-7E45-4485-B043-FC3B05AAAB3E}">
      <dgm:prSet/>
      <dgm:spPr/>
      <dgm:t>
        <a:bodyPr/>
        <a:lstStyle/>
        <a:p>
          <a:endParaRPr lang="en-US"/>
        </a:p>
      </dgm:t>
    </dgm:pt>
    <dgm:pt modelId="{7A202544-1071-4734-BF39-F4EEDC6C2ED5}" type="sibTrans" cxnId="{9EB9D04D-7E45-4485-B043-FC3B05AAAB3E}">
      <dgm:prSet/>
      <dgm:spPr/>
      <dgm:t>
        <a:bodyPr/>
        <a:lstStyle/>
        <a:p>
          <a:endParaRPr lang="en-US"/>
        </a:p>
      </dgm:t>
    </dgm:pt>
    <dgm:pt modelId="{22177667-0356-432E-B002-F3B0989DCC67}">
      <dgm:prSet phldrT="[Text]"/>
      <dgm:spPr/>
      <dgm:t>
        <a:bodyPr/>
        <a:lstStyle/>
        <a:p>
          <a:r>
            <a:rPr lang="en-US" altLang="en-US" b="1" dirty="0"/>
            <a:t>Restoring the ratio </a:t>
          </a:r>
        </a:p>
        <a:p>
          <a:r>
            <a:rPr lang="en-US" altLang="en-US" b="1" dirty="0"/>
            <a:t>[Dissolved CO2] /[ HCO3-]</a:t>
          </a:r>
          <a:endParaRPr lang="en-US" dirty="0"/>
        </a:p>
      </dgm:t>
    </dgm:pt>
    <dgm:pt modelId="{C8E53D65-759D-46CF-9B3C-3D823BB79B7D}" type="parTrans" cxnId="{E88F5D42-2D64-4D9F-90BF-75F99B399545}">
      <dgm:prSet/>
      <dgm:spPr/>
      <dgm:t>
        <a:bodyPr/>
        <a:lstStyle/>
        <a:p>
          <a:endParaRPr lang="en-US"/>
        </a:p>
      </dgm:t>
    </dgm:pt>
    <dgm:pt modelId="{A07E578A-174F-45D3-B30E-1E986F89656E}" type="sibTrans" cxnId="{E88F5D42-2D64-4D9F-90BF-75F99B399545}">
      <dgm:prSet/>
      <dgm:spPr/>
      <dgm:t>
        <a:bodyPr/>
        <a:lstStyle/>
        <a:p>
          <a:endParaRPr lang="en-US"/>
        </a:p>
      </dgm:t>
    </dgm:pt>
    <dgm:pt modelId="{47119475-5090-4E5B-92F7-A601199D9A1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400" b="1" dirty="0"/>
            <a:t>        PH 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≈ </a:t>
          </a:r>
          <a:r>
            <a:rPr lang="en-US" sz="2400" b="1" dirty="0"/>
            <a:t>normal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2400" b="1" dirty="0">
              <a:highlight>
                <a:srgbClr val="FFFF00"/>
              </a:highlight>
            </a:rPr>
            <a:t>Compensated </a:t>
          </a:r>
          <a:r>
            <a:rPr lang="en-US" altLang="en-US" sz="2400" b="1" dirty="0">
              <a:highlight>
                <a:srgbClr val="FFFF00"/>
              </a:highlight>
            </a:rPr>
            <a:t>respiratory acidosis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kumimoji="0" lang="en-US" sz="2000" b="1" i="0" u="none" strike="noStrike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High pCO</a:t>
          </a:r>
          <a:r>
            <a:rPr kumimoji="0" lang="en-US" sz="2000" b="1" i="0" u="none" strike="noStrike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     </a:t>
          </a:r>
          <a:r>
            <a:rPr kumimoji="0" lang="en-US" sz="2000" b="1" i="0" u="none" strike="noStrike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Raised HCO</a:t>
          </a:r>
          <a:r>
            <a:rPr kumimoji="0" lang="en-US" sz="2000" b="1" i="0" u="none" strike="noStrike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r>
            <a:rPr kumimoji="0" lang="en-US" sz="2000" b="1" i="0" u="none" strike="noStrike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    </a:t>
          </a:r>
          <a:r>
            <a:rPr kumimoji="0" lang="en-US" sz="2000" b="1" i="0" u="none" strike="noStrike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Relatively normal pH</a:t>
          </a:r>
          <a:r>
            <a:rPr lang="en-US" altLang="en-US" sz="2000" b="1" dirty="0">
              <a:solidFill>
                <a:srgbClr val="C00000"/>
              </a:solidFill>
            </a:rPr>
            <a:t> </a:t>
          </a:r>
          <a:endParaRPr lang="en-US" sz="2000" b="1" dirty="0">
            <a:solidFill>
              <a:srgbClr val="C00000"/>
            </a:solidFill>
          </a:endParaRPr>
        </a:p>
      </dgm:t>
    </dgm:pt>
    <dgm:pt modelId="{182C3E94-19D5-49DC-A316-411E49F8326B}" type="parTrans" cxnId="{BBC796BB-43E3-423C-A53F-C656BA0051F7}">
      <dgm:prSet/>
      <dgm:spPr/>
      <dgm:t>
        <a:bodyPr/>
        <a:lstStyle/>
        <a:p>
          <a:endParaRPr lang="en-US"/>
        </a:p>
      </dgm:t>
    </dgm:pt>
    <dgm:pt modelId="{D1CFE38C-060F-45E3-9398-F8078E80A9A4}" type="sibTrans" cxnId="{BBC796BB-43E3-423C-A53F-C656BA0051F7}">
      <dgm:prSet/>
      <dgm:spPr/>
      <dgm:t>
        <a:bodyPr/>
        <a:lstStyle/>
        <a:p>
          <a:endParaRPr lang="en-US"/>
        </a:p>
      </dgm:t>
    </dgm:pt>
    <dgm:pt modelId="{E64E99B9-82D3-40A7-9B52-37154D76753B}">
      <dgm:prSet phldrT="[Text]" phldr="1"/>
      <dgm:spPr/>
      <dgm:t>
        <a:bodyPr/>
        <a:lstStyle/>
        <a:p>
          <a:endParaRPr lang="en-US"/>
        </a:p>
      </dgm:t>
    </dgm:pt>
    <dgm:pt modelId="{3906EEC9-4747-40D9-ABAB-394AFE929C93}" type="parTrans" cxnId="{410D8CA1-BC4A-48C2-A3FA-828FD9094EA6}">
      <dgm:prSet/>
      <dgm:spPr/>
      <dgm:t>
        <a:bodyPr/>
        <a:lstStyle/>
        <a:p>
          <a:endParaRPr lang="en-US"/>
        </a:p>
      </dgm:t>
    </dgm:pt>
    <dgm:pt modelId="{318CD0B4-2C77-46B2-AF77-DD975B334AFD}" type="sibTrans" cxnId="{410D8CA1-BC4A-48C2-A3FA-828FD9094EA6}">
      <dgm:prSet/>
      <dgm:spPr/>
      <dgm:t>
        <a:bodyPr/>
        <a:lstStyle/>
        <a:p>
          <a:endParaRPr lang="en-US"/>
        </a:p>
      </dgm:t>
    </dgm:pt>
    <dgm:pt modelId="{371D4CC3-ED05-4EC3-89DC-19088B83646A}">
      <dgm:prSet custT="1"/>
      <dgm:spPr/>
      <dgm:t>
        <a:bodyPr/>
        <a:lstStyle/>
        <a:p>
          <a:r>
            <a:rPr lang="en-US" sz="2000" dirty="0"/>
            <a:t>If this condition persists</a:t>
          </a:r>
        </a:p>
        <a:p>
          <a:r>
            <a:rPr lang="en-US" altLang="en-US" sz="2400" b="1" dirty="0"/>
            <a:t>The kidney response by↓  excretion of HCO3 </a:t>
          </a:r>
          <a:r>
            <a:rPr kumimoji="0" lang="en-GB" sz="24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by the addition of new HCO</a:t>
          </a:r>
          <a:r>
            <a:rPr kumimoji="0" lang="en-GB" sz="2400" b="0" i="0" u="none" strike="noStrike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r>
            <a:rPr kumimoji="0" lang="en-GB" sz="2400" b="0" i="0" u="none" strike="noStrike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</a:t>
          </a:r>
          <a:r>
            <a:rPr kumimoji="0" lang="en-GB" sz="24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to the ECF by the kidneys</a:t>
          </a:r>
          <a:endParaRPr lang="en-US" sz="2400" dirty="0"/>
        </a:p>
      </dgm:t>
    </dgm:pt>
    <dgm:pt modelId="{8B645AD7-F80C-48BC-8FD3-BA5B5FC8B269}" type="parTrans" cxnId="{E9DB0879-2206-43EE-AE44-F5E83BC31435}">
      <dgm:prSet/>
      <dgm:spPr/>
      <dgm:t>
        <a:bodyPr/>
        <a:lstStyle/>
        <a:p>
          <a:endParaRPr lang="en-US"/>
        </a:p>
      </dgm:t>
    </dgm:pt>
    <dgm:pt modelId="{FFD0AC45-9128-4B58-ACE7-84B43B3BF3FE}" type="sibTrans" cxnId="{E9DB0879-2206-43EE-AE44-F5E83BC31435}">
      <dgm:prSet/>
      <dgm:spPr/>
      <dgm:t>
        <a:bodyPr/>
        <a:lstStyle/>
        <a:p>
          <a:endParaRPr lang="en-US"/>
        </a:p>
      </dgm:t>
    </dgm:pt>
    <dgm:pt modelId="{DE786BF4-35C4-420E-A592-A72757334C37}" type="pres">
      <dgm:prSet presAssocID="{C0F3DB30-A0FA-4B66-B5D0-45CB354BEECF}" presName="outerComposite" presStyleCnt="0">
        <dgm:presLayoutVars>
          <dgm:chMax val="5"/>
          <dgm:dir/>
          <dgm:resizeHandles val="exact"/>
        </dgm:presLayoutVars>
      </dgm:prSet>
      <dgm:spPr/>
    </dgm:pt>
    <dgm:pt modelId="{9095BCB8-B115-48FA-9333-C8675B362F0C}" type="pres">
      <dgm:prSet presAssocID="{C0F3DB30-A0FA-4B66-B5D0-45CB354BEECF}" presName="dummyMaxCanvas" presStyleCnt="0">
        <dgm:presLayoutVars/>
      </dgm:prSet>
      <dgm:spPr/>
    </dgm:pt>
    <dgm:pt modelId="{7BF91DBE-DE26-4F7D-9807-84692F0DD134}" type="pres">
      <dgm:prSet presAssocID="{C0F3DB30-A0FA-4B66-B5D0-45CB354BEECF}" presName="FiveNodes_1" presStyleLbl="node1" presStyleIdx="0" presStyleCnt="5">
        <dgm:presLayoutVars>
          <dgm:bulletEnabled val="1"/>
        </dgm:presLayoutVars>
      </dgm:prSet>
      <dgm:spPr/>
    </dgm:pt>
    <dgm:pt modelId="{E96D4A82-A677-42A5-B739-62425D55210C}" type="pres">
      <dgm:prSet presAssocID="{C0F3DB30-A0FA-4B66-B5D0-45CB354BEECF}" presName="FiveNodes_2" presStyleLbl="node1" presStyleIdx="1" presStyleCnt="5">
        <dgm:presLayoutVars>
          <dgm:bulletEnabled val="1"/>
        </dgm:presLayoutVars>
      </dgm:prSet>
      <dgm:spPr/>
    </dgm:pt>
    <dgm:pt modelId="{C487EB87-4589-4FF7-8EBB-781CED250D9B}" type="pres">
      <dgm:prSet presAssocID="{C0F3DB30-A0FA-4B66-B5D0-45CB354BEECF}" presName="FiveNodes_3" presStyleLbl="node1" presStyleIdx="2" presStyleCnt="5">
        <dgm:presLayoutVars>
          <dgm:bulletEnabled val="1"/>
        </dgm:presLayoutVars>
      </dgm:prSet>
      <dgm:spPr/>
    </dgm:pt>
    <dgm:pt modelId="{39895AEC-6981-4D52-A927-D9747D9E9185}" type="pres">
      <dgm:prSet presAssocID="{C0F3DB30-A0FA-4B66-B5D0-45CB354BEECF}" presName="FiveNodes_4" presStyleLbl="node1" presStyleIdx="3" presStyleCnt="5">
        <dgm:presLayoutVars>
          <dgm:bulletEnabled val="1"/>
        </dgm:presLayoutVars>
      </dgm:prSet>
      <dgm:spPr/>
    </dgm:pt>
    <dgm:pt modelId="{B8DB90E0-6739-492F-8791-9E57BBE5F298}" type="pres">
      <dgm:prSet presAssocID="{C0F3DB30-A0FA-4B66-B5D0-45CB354BEECF}" presName="FiveNodes_5" presStyleLbl="node1" presStyleIdx="4" presStyleCnt="5" custScaleX="108680" custScaleY="119494">
        <dgm:presLayoutVars>
          <dgm:bulletEnabled val="1"/>
        </dgm:presLayoutVars>
      </dgm:prSet>
      <dgm:spPr/>
    </dgm:pt>
    <dgm:pt modelId="{7D7112EF-721E-4F47-875A-EAB72B9D89B8}" type="pres">
      <dgm:prSet presAssocID="{C0F3DB30-A0FA-4B66-B5D0-45CB354BEECF}" presName="FiveConn_1-2" presStyleLbl="fgAccFollowNode1" presStyleIdx="0" presStyleCnt="4">
        <dgm:presLayoutVars>
          <dgm:bulletEnabled val="1"/>
        </dgm:presLayoutVars>
      </dgm:prSet>
      <dgm:spPr/>
    </dgm:pt>
    <dgm:pt modelId="{0E7A8C3C-9431-4FC9-89C5-B119581AAE3E}" type="pres">
      <dgm:prSet presAssocID="{C0F3DB30-A0FA-4B66-B5D0-45CB354BEECF}" presName="FiveConn_2-3" presStyleLbl="fgAccFollowNode1" presStyleIdx="1" presStyleCnt="4">
        <dgm:presLayoutVars>
          <dgm:bulletEnabled val="1"/>
        </dgm:presLayoutVars>
      </dgm:prSet>
      <dgm:spPr/>
    </dgm:pt>
    <dgm:pt modelId="{3B76C2DC-133E-4183-843A-F0F49B7CBAA8}" type="pres">
      <dgm:prSet presAssocID="{C0F3DB30-A0FA-4B66-B5D0-45CB354BEECF}" presName="FiveConn_3-4" presStyleLbl="fgAccFollowNode1" presStyleIdx="2" presStyleCnt="4">
        <dgm:presLayoutVars>
          <dgm:bulletEnabled val="1"/>
        </dgm:presLayoutVars>
      </dgm:prSet>
      <dgm:spPr/>
    </dgm:pt>
    <dgm:pt modelId="{393CEA24-F14B-487E-9CE1-3341877FCBA5}" type="pres">
      <dgm:prSet presAssocID="{C0F3DB30-A0FA-4B66-B5D0-45CB354BEECF}" presName="FiveConn_4-5" presStyleLbl="fgAccFollowNode1" presStyleIdx="3" presStyleCnt="4">
        <dgm:presLayoutVars>
          <dgm:bulletEnabled val="1"/>
        </dgm:presLayoutVars>
      </dgm:prSet>
      <dgm:spPr/>
    </dgm:pt>
    <dgm:pt modelId="{3CC1B1C5-2502-4236-AAD3-CE30E253FD7F}" type="pres">
      <dgm:prSet presAssocID="{C0F3DB30-A0FA-4B66-B5D0-45CB354BEECF}" presName="FiveNodes_1_text" presStyleLbl="node1" presStyleIdx="4" presStyleCnt="5">
        <dgm:presLayoutVars>
          <dgm:bulletEnabled val="1"/>
        </dgm:presLayoutVars>
      </dgm:prSet>
      <dgm:spPr/>
    </dgm:pt>
    <dgm:pt modelId="{BD2A3B60-1C8E-4E1C-98B4-48A7A847FA91}" type="pres">
      <dgm:prSet presAssocID="{C0F3DB30-A0FA-4B66-B5D0-45CB354BEECF}" presName="FiveNodes_2_text" presStyleLbl="node1" presStyleIdx="4" presStyleCnt="5">
        <dgm:presLayoutVars>
          <dgm:bulletEnabled val="1"/>
        </dgm:presLayoutVars>
      </dgm:prSet>
      <dgm:spPr/>
    </dgm:pt>
    <dgm:pt modelId="{C0EC81A3-F820-4604-9DD1-25555BE4D07D}" type="pres">
      <dgm:prSet presAssocID="{C0F3DB30-A0FA-4B66-B5D0-45CB354BEECF}" presName="FiveNodes_3_text" presStyleLbl="node1" presStyleIdx="4" presStyleCnt="5">
        <dgm:presLayoutVars>
          <dgm:bulletEnabled val="1"/>
        </dgm:presLayoutVars>
      </dgm:prSet>
      <dgm:spPr/>
    </dgm:pt>
    <dgm:pt modelId="{5EC78639-E866-4A55-85E5-5FCE53CB2CC9}" type="pres">
      <dgm:prSet presAssocID="{C0F3DB30-A0FA-4B66-B5D0-45CB354BEECF}" presName="FiveNodes_4_text" presStyleLbl="node1" presStyleIdx="4" presStyleCnt="5">
        <dgm:presLayoutVars>
          <dgm:bulletEnabled val="1"/>
        </dgm:presLayoutVars>
      </dgm:prSet>
      <dgm:spPr/>
    </dgm:pt>
    <dgm:pt modelId="{83DC0190-0E95-4CEC-BBE4-B535C9E9ECC7}" type="pres">
      <dgm:prSet presAssocID="{C0F3DB30-A0FA-4B66-B5D0-45CB354BEEC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EE02C05-72B5-4416-B0BF-F72B758F59E4}" type="presOf" srcId="{CEC13E81-D673-4C7E-94EE-D55C45A36D15}" destId="{7D7112EF-721E-4F47-875A-EAB72B9D89B8}" srcOrd="0" destOrd="0" presId="urn:microsoft.com/office/officeart/2005/8/layout/vProcess5"/>
    <dgm:cxn modelId="{B0E8C716-4168-4F9F-9663-F45998163506}" type="presOf" srcId="{9F32F736-A0FB-4EC8-9D0B-8BDBDB630D17}" destId="{BD2A3B60-1C8E-4E1C-98B4-48A7A847FA91}" srcOrd="1" destOrd="0" presId="urn:microsoft.com/office/officeart/2005/8/layout/vProcess5"/>
    <dgm:cxn modelId="{8278A55B-26AE-4798-8276-6D74D2DDB295}" type="presOf" srcId="{FFD0AC45-9128-4B58-ACE7-84B43B3BF3FE}" destId="{3B76C2DC-133E-4183-843A-F0F49B7CBAA8}" srcOrd="0" destOrd="0" presId="urn:microsoft.com/office/officeart/2005/8/layout/vProcess5"/>
    <dgm:cxn modelId="{E88F5D42-2D64-4D9F-90BF-75F99B399545}" srcId="{C0F3DB30-A0FA-4B66-B5D0-45CB354BEECF}" destId="{22177667-0356-432E-B002-F3B0989DCC67}" srcOrd="3" destOrd="0" parTransId="{C8E53D65-759D-46CF-9B3C-3D823BB79B7D}" sibTransId="{A07E578A-174F-45D3-B30E-1E986F89656E}"/>
    <dgm:cxn modelId="{68091F67-4E36-4ECD-9619-E143523C9577}" type="presOf" srcId="{7A202544-1071-4734-BF39-F4EEDC6C2ED5}" destId="{0E7A8C3C-9431-4FC9-89C5-B119581AAE3E}" srcOrd="0" destOrd="0" presId="urn:microsoft.com/office/officeart/2005/8/layout/vProcess5"/>
    <dgm:cxn modelId="{9EB9D04D-7E45-4485-B043-FC3B05AAAB3E}" srcId="{C0F3DB30-A0FA-4B66-B5D0-45CB354BEECF}" destId="{9F32F736-A0FB-4EC8-9D0B-8BDBDB630D17}" srcOrd="1" destOrd="0" parTransId="{3178D2A1-19F5-4DA2-BE16-C3DD876066AF}" sibTransId="{7A202544-1071-4734-BF39-F4EEDC6C2ED5}"/>
    <dgm:cxn modelId="{529EFA6D-290B-4952-B823-E0CDE8B60DFE}" type="presOf" srcId="{A3BA225C-4AA8-4D52-A5FE-DBAF957ECA33}" destId="{3CC1B1C5-2502-4236-AAD3-CE30E253FD7F}" srcOrd="1" destOrd="0" presId="urn:microsoft.com/office/officeart/2005/8/layout/vProcess5"/>
    <dgm:cxn modelId="{B845A353-5294-4ECD-A6E8-E4DA81BD3DE5}" srcId="{C0F3DB30-A0FA-4B66-B5D0-45CB354BEECF}" destId="{A3BA225C-4AA8-4D52-A5FE-DBAF957ECA33}" srcOrd="0" destOrd="0" parTransId="{33D2C050-ED88-4556-885B-21559C3ECD98}" sibTransId="{CEC13E81-D673-4C7E-94EE-D55C45A36D15}"/>
    <dgm:cxn modelId="{5B0A7256-F652-445B-8E19-6792B27AF8BD}" type="presOf" srcId="{371D4CC3-ED05-4EC3-89DC-19088B83646A}" destId="{C487EB87-4589-4FF7-8EBB-781CED250D9B}" srcOrd="0" destOrd="0" presId="urn:microsoft.com/office/officeart/2005/8/layout/vProcess5"/>
    <dgm:cxn modelId="{CED2B258-3709-4329-BD5E-F5C1639D73EE}" type="presOf" srcId="{C0F3DB30-A0FA-4B66-B5D0-45CB354BEECF}" destId="{DE786BF4-35C4-420E-A592-A72757334C37}" srcOrd="0" destOrd="0" presId="urn:microsoft.com/office/officeart/2005/8/layout/vProcess5"/>
    <dgm:cxn modelId="{E9DB0879-2206-43EE-AE44-F5E83BC31435}" srcId="{C0F3DB30-A0FA-4B66-B5D0-45CB354BEECF}" destId="{371D4CC3-ED05-4EC3-89DC-19088B83646A}" srcOrd="2" destOrd="0" parTransId="{8B645AD7-F80C-48BC-8FD3-BA5B5FC8B269}" sibTransId="{FFD0AC45-9128-4B58-ACE7-84B43B3BF3FE}"/>
    <dgm:cxn modelId="{29F6267A-0CD5-42B7-BD72-F627CB4AB1F3}" type="presOf" srcId="{9F32F736-A0FB-4EC8-9D0B-8BDBDB630D17}" destId="{E96D4A82-A677-42A5-B739-62425D55210C}" srcOrd="0" destOrd="0" presId="urn:microsoft.com/office/officeart/2005/8/layout/vProcess5"/>
    <dgm:cxn modelId="{BEB1B987-EA6C-414C-8C47-E7452DE903FB}" type="presOf" srcId="{A07E578A-174F-45D3-B30E-1E986F89656E}" destId="{393CEA24-F14B-487E-9CE1-3341877FCBA5}" srcOrd="0" destOrd="0" presId="urn:microsoft.com/office/officeart/2005/8/layout/vProcess5"/>
    <dgm:cxn modelId="{8BAEB088-8645-4148-9395-59566D200F95}" type="presOf" srcId="{22177667-0356-432E-B002-F3B0989DCC67}" destId="{5EC78639-E866-4A55-85E5-5FCE53CB2CC9}" srcOrd="1" destOrd="0" presId="urn:microsoft.com/office/officeart/2005/8/layout/vProcess5"/>
    <dgm:cxn modelId="{504D629D-E891-4731-9D37-A274CBD8D6F2}" type="presOf" srcId="{371D4CC3-ED05-4EC3-89DC-19088B83646A}" destId="{C0EC81A3-F820-4604-9DD1-25555BE4D07D}" srcOrd="1" destOrd="0" presId="urn:microsoft.com/office/officeart/2005/8/layout/vProcess5"/>
    <dgm:cxn modelId="{410D8CA1-BC4A-48C2-A3FA-828FD9094EA6}" srcId="{C0F3DB30-A0FA-4B66-B5D0-45CB354BEECF}" destId="{E64E99B9-82D3-40A7-9B52-37154D76753B}" srcOrd="5" destOrd="0" parTransId="{3906EEC9-4747-40D9-ABAB-394AFE929C93}" sibTransId="{318CD0B4-2C77-46B2-AF77-DD975B334AFD}"/>
    <dgm:cxn modelId="{AFB8ADA6-7651-46CA-A5B6-1C62917A6797}" type="presOf" srcId="{47119475-5090-4E5B-92F7-A601199D9A1F}" destId="{B8DB90E0-6739-492F-8791-9E57BBE5F298}" srcOrd="0" destOrd="0" presId="urn:microsoft.com/office/officeart/2005/8/layout/vProcess5"/>
    <dgm:cxn modelId="{14C359A9-1915-4E35-8CA2-93AE62F29CDC}" type="presOf" srcId="{A3BA225C-4AA8-4D52-A5FE-DBAF957ECA33}" destId="{7BF91DBE-DE26-4F7D-9807-84692F0DD134}" srcOrd="0" destOrd="0" presId="urn:microsoft.com/office/officeart/2005/8/layout/vProcess5"/>
    <dgm:cxn modelId="{9D2846B6-93F2-4869-83EF-C82616217D12}" type="presOf" srcId="{22177667-0356-432E-B002-F3B0989DCC67}" destId="{39895AEC-6981-4D52-A927-D9747D9E9185}" srcOrd="0" destOrd="0" presId="urn:microsoft.com/office/officeart/2005/8/layout/vProcess5"/>
    <dgm:cxn modelId="{BD7340BB-FBF8-4D82-822A-B393D233131F}" type="presOf" srcId="{47119475-5090-4E5B-92F7-A601199D9A1F}" destId="{83DC0190-0E95-4CEC-BBE4-B535C9E9ECC7}" srcOrd="1" destOrd="0" presId="urn:microsoft.com/office/officeart/2005/8/layout/vProcess5"/>
    <dgm:cxn modelId="{BBC796BB-43E3-423C-A53F-C656BA0051F7}" srcId="{C0F3DB30-A0FA-4B66-B5D0-45CB354BEECF}" destId="{47119475-5090-4E5B-92F7-A601199D9A1F}" srcOrd="4" destOrd="0" parTransId="{182C3E94-19D5-49DC-A316-411E49F8326B}" sibTransId="{D1CFE38C-060F-45E3-9398-F8078E80A9A4}"/>
    <dgm:cxn modelId="{655B8A54-6A0B-4A7F-B8CA-705735C0A1D0}" type="presParOf" srcId="{DE786BF4-35C4-420E-A592-A72757334C37}" destId="{9095BCB8-B115-48FA-9333-C8675B362F0C}" srcOrd="0" destOrd="0" presId="urn:microsoft.com/office/officeart/2005/8/layout/vProcess5"/>
    <dgm:cxn modelId="{9ADFDDC5-91FB-43A8-A2E8-44C198C839B1}" type="presParOf" srcId="{DE786BF4-35C4-420E-A592-A72757334C37}" destId="{7BF91DBE-DE26-4F7D-9807-84692F0DD134}" srcOrd="1" destOrd="0" presId="urn:microsoft.com/office/officeart/2005/8/layout/vProcess5"/>
    <dgm:cxn modelId="{39FC601B-4605-455B-AF17-D158D9ABD638}" type="presParOf" srcId="{DE786BF4-35C4-420E-A592-A72757334C37}" destId="{E96D4A82-A677-42A5-B739-62425D55210C}" srcOrd="2" destOrd="0" presId="urn:microsoft.com/office/officeart/2005/8/layout/vProcess5"/>
    <dgm:cxn modelId="{0B18C321-1564-45C4-88A3-95C81180F5BD}" type="presParOf" srcId="{DE786BF4-35C4-420E-A592-A72757334C37}" destId="{C487EB87-4589-4FF7-8EBB-781CED250D9B}" srcOrd="3" destOrd="0" presId="urn:microsoft.com/office/officeart/2005/8/layout/vProcess5"/>
    <dgm:cxn modelId="{7890653C-0855-429E-B89F-DA31A55FD06D}" type="presParOf" srcId="{DE786BF4-35C4-420E-A592-A72757334C37}" destId="{39895AEC-6981-4D52-A927-D9747D9E9185}" srcOrd="4" destOrd="0" presId="urn:microsoft.com/office/officeart/2005/8/layout/vProcess5"/>
    <dgm:cxn modelId="{AEA63CFC-AF57-44E8-97A2-3AE66A7A745E}" type="presParOf" srcId="{DE786BF4-35C4-420E-A592-A72757334C37}" destId="{B8DB90E0-6739-492F-8791-9E57BBE5F298}" srcOrd="5" destOrd="0" presId="urn:microsoft.com/office/officeart/2005/8/layout/vProcess5"/>
    <dgm:cxn modelId="{2442EFB6-EE01-4362-BE14-EFF204E75013}" type="presParOf" srcId="{DE786BF4-35C4-420E-A592-A72757334C37}" destId="{7D7112EF-721E-4F47-875A-EAB72B9D89B8}" srcOrd="6" destOrd="0" presId="urn:microsoft.com/office/officeart/2005/8/layout/vProcess5"/>
    <dgm:cxn modelId="{F6C3C591-8A87-449A-A4A5-217DE6421CCB}" type="presParOf" srcId="{DE786BF4-35C4-420E-A592-A72757334C37}" destId="{0E7A8C3C-9431-4FC9-89C5-B119581AAE3E}" srcOrd="7" destOrd="0" presId="urn:microsoft.com/office/officeart/2005/8/layout/vProcess5"/>
    <dgm:cxn modelId="{6FDE8C86-6D6F-4BC5-9F4F-0C6E8CC751D8}" type="presParOf" srcId="{DE786BF4-35C4-420E-A592-A72757334C37}" destId="{3B76C2DC-133E-4183-843A-F0F49B7CBAA8}" srcOrd="8" destOrd="0" presId="urn:microsoft.com/office/officeart/2005/8/layout/vProcess5"/>
    <dgm:cxn modelId="{44753496-0A03-4C23-8FF3-CF304EF23640}" type="presParOf" srcId="{DE786BF4-35C4-420E-A592-A72757334C37}" destId="{393CEA24-F14B-487E-9CE1-3341877FCBA5}" srcOrd="9" destOrd="0" presId="urn:microsoft.com/office/officeart/2005/8/layout/vProcess5"/>
    <dgm:cxn modelId="{0DEF6D36-A900-47AA-86E4-13CBD380D25A}" type="presParOf" srcId="{DE786BF4-35C4-420E-A592-A72757334C37}" destId="{3CC1B1C5-2502-4236-AAD3-CE30E253FD7F}" srcOrd="10" destOrd="0" presId="urn:microsoft.com/office/officeart/2005/8/layout/vProcess5"/>
    <dgm:cxn modelId="{0F29E912-28C5-40F0-BEDD-D031723016CD}" type="presParOf" srcId="{DE786BF4-35C4-420E-A592-A72757334C37}" destId="{BD2A3B60-1C8E-4E1C-98B4-48A7A847FA91}" srcOrd="11" destOrd="0" presId="urn:microsoft.com/office/officeart/2005/8/layout/vProcess5"/>
    <dgm:cxn modelId="{62661D38-45A5-4F2D-A6B5-E2946BA95A3E}" type="presParOf" srcId="{DE786BF4-35C4-420E-A592-A72757334C37}" destId="{C0EC81A3-F820-4604-9DD1-25555BE4D07D}" srcOrd="12" destOrd="0" presId="urn:microsoft.com/office/officeart/2005/8/layout/vProcess5"/>
    <dgm:cxn modelId="{682BE355-E17A-4286-9FE3-9262FEBA469C}" type="presParOf" srcId="{DE786BF4-35C4-420E-A592-A72757334C37}" destId="{5EC78639-E866-4A55-85E5-5FCE53CB2CC9}" srcOrd="13" destOrd="0" presId="urn:microsoft.com/office/officeart/2005/8/layout/vProcess5"/>
    <dgm:cxn modelId="{88407088-640A-44EB-A9D7-21DB9A107BBA}" type="presParOf" srcId="{DE786BF4-35C4-420E-A592-A72757334C37}" destId="{83DC0190-0E95-4CEC-BBE4-B535C9E9ECC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F3DB30-A0FA-4B66-B5D0-45CB354BEECF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BA225C-4AA8-4D52-A5FE-DBAF957ECA33}">
      <dgm:prSet phldrT="[Text]" custT="1"/>
      <dgm:spPr/>
      <dgm:t>
        <a:bodyPr/>
        <a:lstStyle/>
        <a:p>
          <a:r>
            <a:rPr lang="en-US" altLang="en-US" sz="2400" b="1" dirty="0">
              <a:solidFill>
                <a:srgbClr val="C00000"/>
              </a:solidFill>
            </a:rPr>
            <a:t>Hyperventilation </a:t>
          </a:r>
          <a:r>
            <a:rPr lang="en-US" alt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→ </a:t>
          </a:r>
          <a:r>
            <a:rPr lang="en-US" alt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[Dissolved CO2] decrease</a:t>
          </a:r>
          <a:endParaRPr lang="en-US" sz="2400" dirty="0"/>
        </a:p>
      </dgm:t>
    </dgm:pt>
    <dgm:pt modelId="{33D2C050-ED88-4556-885B-21559C3ECD98}" type="parTrans" cxnId="{B845A353-5294-4ECD-A6E8-E4DA81BD3DE5}">
      <dgm:prSet/>
      <dgm:spPr/>
      <dgm:t>
        <a:bodyPr/>
        <a:lstStyle/>
        <a:p>
          <a:endParaRPr lang="en-US"/>
        </a:p>
      </dgm:t>
    </dgm:pt>
    <dgm:pt modelId="{CEC13E81-D673-4C7E-94EE-D55C45A36D15}" type="sibTrans" cxnId="{B845A353-5294-4ECD-A6E8-E4DA81BD3DE5}">
      <dgm:prSet/>
      <dgm:spPr/>
      <dgm:t>
        <a:bodyPr/>
        <a:lstStyle/>
        <a:p>
          <a:endParaRPr lang="en-US"/>
        </a:p>
      </dgm:t>
    </dgm:pt>
    <dgm:pt modelId="{9F32F736-A0FB-4EC8-9D0B-8BDBDB630D17}">
      <dgm:prSet phldrT="[Text]" custT="1"/>
      <dgm:spPr/>
      <dgm:t>
        <a:bodyPr/>
        <a:lstStyle/>
        <a:p>
          <a:r>
            <a:rPr lang="en-US" alt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r>
            <a:rPr lang="en-US" altLang="en-US" sz="2400" b="1" dirty="0"/>
            <a:t> PH </a:t>
          </a:r>
          <a:r>
            <a:rPr kumimoji="0" lang="en-US" altLang="en-US" sz="2400" b="1" i="0" u="none" strike="noStrike" cap="none" spc="0" normalizeH="0" baseline="0" noProof="0" dirty="0">
              <a:ln/>
              <a:effectLst/>
              <a:highlight>
                <a:srgbClr val="FFFF00"/>
              </a:highlight>
              <a:uLnTx/>
              <a:uFillTx/>
              <a:latin typeface="Trebuchet MS"/>
              <a:ea typeface="+mn-ea"/>
              <a:cs typeface="+mn-cs"/>
            </a:rPr>
            <a:t>Respiratory Alkalosis  </a:t>
          </a:r>
          <a:r>
            <a:rPr kumimoji="0" lang="en-US" altLang="en-US" sz="2400" b="1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→</a:t>
          </a:r>
          <a:r>
            <a:rPr lang="en-US" alt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Tetany</a:t>
          </a:r>
          <a:endParaRPr lang="en-US" sz="2400" b="1" dirty="0"/>
        </a:p>
      </dgm:t>
    </dgm:pt>
    <dgm:pt modelId="{3178D2A1-19F5-4DA2-BE16-C3DD876066AF}" type="parTrans" cxnId="{9EB9D04D-7E45-4485-B043-FC3B05AAAB3E}">
      <dgm:prSet/>
      <dgm:spPr/>
      <dgm:t>
        <a:bodyPr/>
        <a:lstStyle/>
        <a:p>
          <a:endParaRPr lang="en-US"/>
        </a:p>
      </dgm:t>
    </dgm:pt>
    <dgm:pt modelId="{7A202544-1071-4734-BF39-F4EEDC6C2ED5}" type="sibTrans" cxnId="{9EB9D04D-7E45-4485-B043-FC3B05AAAB3E}">
      <dgm:prSet/>
      <dgm:spPr/>
      <dgm:t>
        <a:bodyPr/>
        <a:lstStyle/>
        <a:p>
          <a:endParaRPr lang="en-US"/>
        </a:p>
      </dgm:t>
    </dgm:pt>
    <dgm:pt modelId="{22177667-0356-432E-B002-F3B0989DCC67}">
      <dgm:prSet phldrT="[Text]" custT="1"/>
      <dgm:spPr/>
      <dgm:t>
        <a:bodyPr/>
        <a:lstStyle/>
        <a:p>
          <a:r>
            <a:rPr lang="en-US" altLang="en-US" sz="2400" b="1" dirty="0"/>
            <a:t>Restoring the ratio </a:t>
          </a:r>
        </a:p>
        <a:p>
          <a:r>
            <a:rPr lang="en-US" altLang="en-US" sz="2400" b="1" dirty="0"/>
            <a:t>[Dissolved CO2] /[ HCO3-]</a:t>
          </a:r>
          <a:endParaRPr lang="en-US" sz="2400" dirty="0"/>
        </a:p>
      </dgm:t>
    </dgm:pt>
    <dgm:pt modelId="{C8E53D65-759D-46CF-9B3C-3D823BB79B7D}" type="parTrans" cxnId="{E88F5D42-2D64-4D9F-90BF-75F99B399545}">
      <dgm:prSet/>
      <dgm:spPr/>
      <dgm:t>
        <a:bodyPr/>
        <a:lstStyle/>
        <a:p>
          <a:endParaRPr lang="en-US"/>
        </a:p>
      </dgm:t>
    </dgm:pt>
    <dgm:pt modelId="{A07E578A-174F-45D3-B30E-1E986F89656E}" type="sibTrans" cxnId="{E88F5D42-2D64-4D9F-90BF-75F99B399545}">
      <dgm:prSet/>
      <dgm:spPr/>
      <dgm:t>
        <a:bodyPr/>
        <a:lstStyle/>
        <a:p>
          <a:endParaRPr lang="en-US"/>
        </a:p>
      </dgm:t>
    </dgm:pt>
    <dgm:pt modelId="{47119475-5090-4E5B-92F7-A601199D9A1F}">
      <dgm:prSet phldrT="[Text]" custT="1"/>
      <dgm:spPr/>
      <dgm:t>
        <a:bodyPr/>
        <a:lstStyle/>
        <a:p>
          <a:r>
            <a:rPr lang="en-US" sz="2400" b="1" dirty="0"/>
            <a:t>        PH 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≈ </a:t>
          </a:r>
          <a:r>
            <a:rPr lang="en-US" sz="2400" b="1" dirty="0"/>
            <a:t>normal </a:t>
          </a:r>
          <a:r>
            <a:rPr lang="en-US" sz="2400" b="1" dirty="0">
              <a:solidFill>
                <a:schemeClr val="tx1"/>
              </a:solidFill>
            </a:rPr>
            <a:t>but buffer base concentration  is reduced </a:t>
          </a:r>
        </a:p>
        <a:p>
          <a:r>
            <a:rPr lang="en-US" sz="2400" b="1" dirty="0">
              <a:highlight>
                <a:srgbClr val="FFFF00"/>
              </a:highlight>
            </a:rPr>
            <a:t>Compensated </a:t>
          </a:r>
          <a:r>
            <a:rPr lang="en-US" altLang="en-US" sz="2400" b="1" dirty="0">
              <a:highlight>
                <a:srgbClr val="FFFF00"/>
              </a:highlight>
            </a:rPr>
            <a:t>respiratory alkalosis</a:t>
          </a:r>
        </a:p>
        <a:p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Low pCO</a:t>
          </a:r>
          <a:r>
            <a:rPr kumimoji="0" lang="en-US" sz="2400" b="0" i="0" u="none" strike="noStrike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      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Lowered HCO</a:t>
          </a:r>
          <a:r>
            <a:rPr kumimoji="0" lang="en-US" sz="2400" b="0" i="0" u="none" strike="noStrike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r>
            <a:rPr kumimoji="0" lang="en-US" sz="2400" b="0" i="0" u="none" strike="noStrike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   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Relatively normal pH</a:t>
          </a:r>
          <a:r>
            <a:rPr lang="en-US" altLang="en-US" sz="2400" b="1" dirty="0">
              <a:solidFill>
                <a:srgbClr val="C00000"/>
              </a:solidFill>
            </a:rPr>
            <a:t> </a:t>
          </a:r>
          <a:endParaRPr lang="en-US" sz="2400" dirty="0">
            <a:solidFill>
              <a:srgbClr val="C00000"/>
            </a:solidFill>
          </a:endParaRPr>
        </a:p>
      </dgm:t>
    </dgm:pt>
    <dgm:pt modelId="{182C3E94-19D5-49DC-A316-411E49F8326B}" type="parTrans" cxnId="{BBC796BB-43E3-423C-A53F-C656BA0051F7}">
      <dgm:prSet/>
      <dgm:spPr/>
      <dgm:t>
        <a:bodyPr/>
        <a:lstStyle/>
        <a:p>
          <a:endParaRPr lang="en-US"/>
        </a:p>
      </dgm:t>
    </dgm:pt>
    <dgm:pt modelId="{D1CFE38C-060F-45E3-9398-F8078E80A9A4}" type="sibTrans" cxnId="{BBC796BB-43E3-423C-A53F-C656BA0051F7}">
      <dgm:prSet/>
      <dgm:spPr/>
      <dgm:t>
        <a:bodyPr/>
        <a:lstStyle/>
        <a:p>
          <a:endParaRPr lang="en-US"/>
        </a:p>
      </dgm:t>
    </dgm:pt>
    <dgm:pt modelId="{E64E99B9-82D3-40A7-9B52-37154D76753B}">
      <dgm:prSet phldrT="[Text]" phldr="1"/>
      <dgm:spPr/>
      <dgm:t>
        <a:bodyPr/>
        <a:lstStyle/>
        <a:p>
          <a:endParaRPr lang="en-US"/>
        </a:p>
      </dgm:t>
    </dgm:pt>
    <dgm:pt modelId="{3906EEC9-4747-40D9-ABAB-394AFE929C93}" type="parTrans" cxnId="{410D8CA1-BC4A-48C2-A3FA-828FD9094EA6}">
      <dgm:prSet/>
      <dgm:spPr/>
      <dgm:t>
        <a:bodyPr/>
        <a:lstStyle/>
        <a:p>
          <a:endParaRPr lang="en-US"/>
        </a:p>
      </dgm:t>
    </dgm:pt>
    <dgm:pt modelId="{318CD0B4-2C77-46B2-AF77-DD975B334AFD}" type="sibTrans" cxnId="{410D8CA1-BC4A-48C2-A3FA-828FD9094EA6}">
      <dgm:prSet/>
      <dgm:spPr/>
      <dgm:t>
        <a:bodyPr/>
        <a:lstStyle/>
        <a:p>
          <a:endParaRPr lang="en-US"/>
        </a:p>
      </dgm:t>
    </dgm:pt>
    <dgm:pt modelId="{371D4CC3-ED05-4EC3-89DC-19088B83646A}">
      <dgm:prSet custT="1"/>
      <dgm:spPr/>
      <dgm:t>
        <a:bodyPr/>
        <a:lstStyle/>
        <a:p>
          <a:r>
            <a:rPr lang="en-US" sz="2000" dirty="0"/>
            <a:t>If this condition persists</a:t>
          </a:r>
        </a:p>
        <a:p>
          <a:r>
            <a:rPr lang="en-US" altLang="en-US" sz="2400" b="1" dirty="0"/>
            <a:t>The kidney response by</a:t>
          </a:r>
          <a:r>
            <a:rPr lang="en-US" alt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r>
            <a:rPr lang="en-US" altLang="en-US" sz="2400" b="1" dirty="0"/>
            <a:t>  excretion of HCO3</a:t>
          </a:r>
          <a:endParaRPr lang="en-US" sz="2400" dirty="0"/>
        </a:p>
      </dgm:t>
    </dgm:pt>
    <dgm:pt modelId="{8B645AD7-F80C-48BC-8FD3-BA5B5FC8B269}" type="parTrans" cxnId="{E9DB0879-2206-43EE-AE44-F5E83BC31435}">
      <dgm:prSet/>
      <dgm:spPr/>
      <dgm:t>
        <a:bodyPr/>
        <a:lstStyle/>
        <a:p>
          <a:endParaRPr lang="en-US"/>
        </a:p>
      </dgm:t>
    </dgm:pt>
    <dgm:pt modelId="{FFD0AC45-9128-4B58-ACE7-84B43B3BF3FE}" type="sibTrans" cxnId="{E9DB0879-2206-43EE-AE44-F5E83BC31435}">
      <dgm:prSet/>
      <dgm:spPr/>
      <dgm:t>
        <a:bodyPr/>
        <a:lstStyle/>
        <a:p>
          <a:endParaRPr lang="en-US"/>
        </a:p>
      </dgm:t>
    </dgm:pt>
    <dgm:pt modelId="{DE786BF4-35C4-420E-A592-A72757334C37}" type="pres">
      <dgm:prSet presAssocID="{C0F3DB30-A0FA-4B66-B5D0-45CB354BEECF}" presName="outerComposite" presStyleCnt="0">
        <dgm:presLayoutVars>
          <dgm:chMax val="5"/>
          <dgm:dir/>
          <dgm:resizeHandles val="exact"/>
        </dgm:presLayoutVars>
      </dgm:prSet>
      <dgm:spPr/>
    </dgm:pt>
    <dgm:pt modelId="{9095BCB8-B115-48FA-9333-C8675B362F0C}" type="pres">
      <dgm:prSet presAssocID="{C0F3DB30-A0FA-4B66-B5D0-45CB354BEECF}" presName="dummyMaxCanvas" presStyleCnt="0">
        <dgm:presLayoutVars/>
      </dgm:prSet>
      <dgm:spPr/>
    </dgm:pt>
    <dgm:pt modelId="{7BF91DBE-DE26-4F7D-9807-84692F0DD134}" type="pres">
      <dgm:prSet presAssocID="{C0F3DB30-A0FA-4B66-B5D0-45CB354BEECF}" presName="FiveNodes_1" presStyleLbl="node1" presStyleIdx="0" presStyleCnt="5">
        <dgm:presLayoutVars>
          <dgm:bulletEnabled val="1"/>
        </dgm:presLayoutVars>
      </dgm:prSet>
      <dgm:spPr/>
    </dgm:pt>
    <dgm:pt modelId="{E96D4A82-A677-42A5-B739-62425D55210C}" type="pres">
      <dgm:prSet presAssocID="{C0F3DB30-A0FA-4B66-B5D0-45CB354BEECF}" presName="FiveNodes_2" presStyleLbl="node1" presStyleIdx="1" presStyleCnt="5" custScaleY="71002" custLinFactNeighborX="-1313" custLinFactNeighborY="-16899">
        <dgm:presLayoutVars>
          <dgm:bulletEnabled val="1"/>
        </dgm:presLayoutVars>
      </dgm:prSet>
      <dgm:spPr/>
    </dgm:pt>
    <dgm:pt modelId="{C487EB87-4589-4FF7-8EBB-781CED250D9B}" type="pres">
      <dgm:prSet presAssocID="{C0F3DB30-A0FA-4B66-B5D0-45CB354BEECF}" presName="FiveNodes_3" presStyleLbl="node1" presStyleIdx="2" presStyleCnt="5" custLinFactNeighborX="169" custLinFactNeighborY="-31368">
        <dgm:presLayoutVars>
          <dgm:bulletEnabled val="1"/>
        </dgm:presLayoutVars>
      </dgm:prSet>
      <dgm:spPr/>
    </dgm:pt>
    <dgm:pt modelId="{39895AEC-6981-4D52-A927-D9747D9E9185}" type="pres">
      <dgm:prSet presAssocID="{C0F3DB30-A0FA-4B66-B5D0-45CB354BEECF}" presName="FiveNodes_4" presStyleLbl="node1" presStyleIdx="3" presStyleCnt="5" custLinFactNeighborX="-850" custLinFactNeighborY="-35169">
        <dgm:presLayoutVars>
          <dgm:bulletEnabled val="1"/>
        </dgm:presLayoutVars>
      </dgm:prSet>
      <dgm:spPr/>
    </dgm:pt>
    <dgm:pt modelId="{B8DB90E0-6739-492F-8791-9E57BBE5F298}" type="pres">
      <dgm:prSet presAssocID="{C0F3DB30-A0FA-4B66-B5D0-45CB354BEECF}" presName="FiveNodes_5" presStyleLbl="node1" presStyleIdx="4" presStyleCnt="5" custScaleX="124239" custScaleY="139885" custLinFactNeighborX="-809" custLinFactNeighborY="-8810">
        <dgm:presLayoutVars>
          <dgm:bulletEnabled val="1"/>
        </dgm:presLayoutVars>
      </dgm:prSet>
      <dgm:spPr/>
    </dgm:pt>
    <dgm:pt modelId="{7D7112EF-721E-4F47-875A-EAB72B9D89B8}" type="pres">
      <dgm:prSet presAssocID="{C0F3DB30-A0FA-4B66-B5D0-45CB354BEECF}" presName="FiveConn_1-2" presStyleLbl="fgAccFollowNode1" presStyleIdx="0" presStyleCnt="4">
        <dgm:presLayoutVars>
          <dgm:bulletEnabled val="1"/>
        </dgm:presLayoutVars>
      </dgm:prSet>
      <dgm:spPr/>
    </dgm:pt>
    <dgm:pt modelId="{0E7A8C3C-9431-4FC9-89C5-B119581AAE3E}" type="pres">
      <dgm:prSet presAssocID="{C0F3DB30-A0FA-4B66-B5D0-45CB354BEECF}" presName="FiveConn_2-3" presStyleLbl="fgAccFollowNode1" presStyleIdx="1" presStyleCnt="4">
        <dgm:presLayoutVars>
          <dgm:bulletEnabled val="1"/>
        </dgm:presLayoutVars>
      </dgm:prSet>
      <dgm:spPr/>
    </dgm:pt>
    <dgm:pt modelId="{3B76C2DC-133E-4183-843A-F0F49B7CBAA8}" type="pres">
      <dgm:prSet presAssocID="{C0F3DB30-A0FA-4B66-B5D0-45CB354BEECF}" presName="FiveConn_3-4" presStyleLbl="fgAccFollowNode1" presStyleIdx="2" presStyleCnt="4">
        <dgm:presLayoutVars>
          <dgm:bulletEnabled val="1"/>
        </dgm:presLayoutVars>
      </dgm:prSet>
      <dgm:spPr/>
    </dgm:pt>
    <dgm:pt modelId="{393CEA24-F14B-487E-9CE1-3341877FCBA5}" type="pres">
      <dgm:prSet presAssocID="{C0F3DB30-A0FA-4B66-B5D0-45CB354BEECF}" presName="FiveConn_4-5" presStyleLbl="fgAccFollowNode1" presStyleIdx="3" presStyleCnt="4">
        <dgm:presLayoutVars>
          <dgm:bulletEnabled val="1"/>
        </dgm:presLayoutVars>
      </dgm:prSet>
      <dgm:spPr/>
    </dgm:pt>
    <dgm:pt modelId="{3CC1B1C5-2502-4236-AAD3-CE30E253FD7F}" type="pres">
      <dgm:prSet presAssocID="{C0F3DB30-A0FA-4B66-B5D0-45CB354BEECF}" presName="FiveNodes_1_text" presStyleLbl="node1" presStyleIdx="4" presStyleCnt="5">
        <dgm:presLayoutVars>
          <dgm:bulletEnabled val="1"/>
        </dgm:presLayoutVars>
      </dgm:prSet>
      <dgm:spPr/>
    </dgm:pt>
    <dgm:pt modelId="{BD2A3B60-1C8E-4E1C-98B4-48A7A847FA91}" type="pres">
      <dgm:prSet presAssocID="{C0F3DB30-A0FA-4B66-B5D0-45CB354BEECF}" presName="FiveNodes_2_text" presStyleLbl="node1" presStyleIdx="4" presStyleCnt="5">
        <dgm:presLayoutVars>
          <dgm:bulletEnabled val="1"/>
        </dgm:presLayoutVars>
      </dgm:prSet>
      <dgm:spPr/>
    </dgm:pt>
    <dgm:pt modelId="{C0EC81A3-F820-4604-9DD1-25555BE4D07D}" type="pres">
      <dgm:prSet presAssocID="{C0F3DB30-A0FA-4B66-B5D0-45CB354BEECF}" presName="FiveNodes_3_text" presStyleLbl="node1" presStyleIdx="4" presStyleCnt="5">
        <dgm:presLayoutVars>
          <dgm:bulletEnabled val="1"/>
        </dgm:presLayoutVars>
      </dgm:prSet>
      <dgm:spPr/>
    </dgm:pt>
    <dgm:pt modelId="{5EC78639-E866-4A55-85E5-5FCE53CB2CC9}" type="pres">
      <dgm:prSet presAssocID="{C0F3DB30-A0FA-4B66-B5D0-45CB354BEECF}" presName="FiveNodes_4_text" presStyleLbl="node1" presStyleIdx="4" presStyleCnt="5">
        <dgm:presLayoutVars>
          <dgm:bulletEnabled val="1"/>
        </dgm:presLayoutVars>
      </dgm:prSet>
      <dgm:spPr/>
    </dgm:pt>
    <dgm:pt modelId="{83DC0190-0E95-4CEC-BBE4-B535C9E9ECC7}" type="pres">
      <dgm:prSet presAssocID="{C0F3DB30-A0FA-4B66-B5D0-45CB354BEEC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EE02C05-72B5-4416-B0BF-F72B758F59E4}" type="presOf" srcId="{CEC13E81-D673-4C7E-94EE-D55C45A36D15}" destId="{7D7112EF-721E-4F47-875A-EAB72B9D89B8}" srcOrd="0" destOrd="0" presId="urn:microsoft.com/office/officeart/2005/8/layout/vProcess5"/>
    <dgm:cxn modelId="{B0E8C716-4168-4F9F-9663-F45998163506}" type="presOf" srcId="{9F32F736-A0FB-4EC8-9D0B-8BDBDB630D17}" destId="{BD2A3B60-1C8E-4E1C-98B4-48A7A847FA91}" srcOrd="1" destOrd="0" presId="urn:microsoft.com/office/officeart/2005/8/layout/vProcess5"/>
    <dgm:cxn modelId="{8278A55B-26AE-4798-8276-6D74D2DDB295}" type="presOf" srcId="{FFD0AC45-9128-4B58-ACE7-84B43B3BF3FE}" destId="{3B76C2DC-133E-4183-843A-F0F49B7CBAA8}" srcOrd="0" destOrd="0" presId="urn:microsoft.com/office/officeart/2005/8/layout/vProcess5"/>
    <dgm:cxn modelId="{E88F5D42-2D64-4D9F-90BF-75F99B399545}" srcId="{C0F3DB30-A0FA-4B66-B5D0-45CB354BEECF}" destId="{22177667-0356-432E-B002-F3B0989DCC67}" srcOrd="3" destOrd="0" parTransId="{C8E53D65-759D-46CF-9B3C-3D823BB79B7D}" sibTransId="{A07E578A-174F-45D3-B30E-1E986F89656E}"/>
    <dgm:cxn modelId="{68091F67-4E36-4ECD-9619-E143523C9577}" type="presOf" srcId="{7A202544-1071-4734-BF39-F4EEDC6C2ED5}" destId="{0E7A8C3C-9431-4FC9-89C5-B119581AAE3E}" srcOrd="0" destOrd="0" presId="urn:microsoft.com/office/officeart/2005/8/layout/vProcess5"/>
    <dgm:cxn modelId="{9EB9D04D-7E45-4485-B043-FC3B05AAAB3E}" srcId="{C0F3DB30-A0FA-4B66-B5D0-45CB354BEECF}" destId="{9F32F736-A0FB-4EC8-9D0B-8BDBDB630D17}" srcOrd="1" destOrd="0" parTransId="{3178D2A1-19F5-4DA2-BE16-C3DD876066AF}" sibTransId="{7A202544-1071-4734-BF39-F4EEDC6C2ED5}"/>
    <dgm:cxn modelId="{529EFA6D-290B-4952-B823-E0CDE8B60DFE}" type="presOf" srcId="{A3BA225C-4AA8-4D52-A5FE-DBAF957ECA33}" destId="{3CC1B1C5-2502-4236-AAD3-CE30E253FD7F}" srcOrd="1" destOrd="0" presId="urn:microsoft.com/office/officeart/2005/8/layout/vProcess5"/>
    <dgm:cxn modelId="{B845A353-5294-4ECD-A6E8-E4DA81BD3DE5}" srcId="{C0F3DB30-A0FA-4B66-B5D0-45CB354BEECF}" destId="{A3BA225C-4AA8-4D52-A5FE-DBAF957ECA33}" srcOrd="0" destOrd="0" parTransId="{33D2C050-ED88-4556-885B-21559C3ECD98}" sibTransId="{CEC13E81-D673-4C7E-94EE-D55C45A36D15}"/>
    <dgm:cxn modelId="{5B0A7256-F652-445B-8E19-6792B27AF8BD}" type="presOf" srcId="{371D4CC3-ED05-4EC3-89DC-19088B83646A}" destId="{C487EB87-4589-4FF7-8EBB-781CED250D9B}" srcOrd="0" destOrd="0" presId="urn:microsoft.com/office/officeart/2005/8/layout/vProcess5"/>
    <dgm:cxn modelId="{CED2B258-3709-4329-BD5E-F5C1639D73EE}" type="presOf" srcId="{C0F3DB30-A0FA-4B66-B5D0-45CB354BEECF}" destId="{DE786BF4-35C4-420E-A592-A72757334C37}" srcOrd="0" destOrd="0" presId="urn:microsoft.com/office/officeart/2005/8/layout/vProcess5"/>
    <dgm:cxn modelId="{E9DB0879-2206-43EE-AE44-F5E83BC31435}" srcId="{C0F3DB30-A0FA-4B66-B5D0-45CB354BEECF}" destId="{371D4CC3-ED05-4EC3-89DC-19088B83646A}" srcOrd="2" destOrd="0" parTransId="{8B645AD7-F80C-48BC-8FD3-BA5B5FC8B269}" sibTransId="{FFD0AC45-9128-4B58-ACE7-84B43B3BF3FE}"/>
    <dgm:cxn modelId="{29F6267A-0CD5-42B7-BD72-F627CB4AB1F3}" type="presOf" srcId="{9F32F736-A0FB-4EC8-9D0B-8BDBDB630D17}" destId="{E96D4A82-A677-42A5-B739-62425D55210C}" srcOrd="0" destOrd="0" presId="urn:microsoft.com/office/officeart/2005/8/layout/vProcess5"/>
    <dgm:cxn modelId="{BEB1B987-EA6C-414C-8C47-E7452DE903FB}" type="presOf" srcId="{A07E578A-174F-45D3-B30E-1E986F89656E}" destId="{393CEA24-F14B-487E-9CE1-3341877FCBA5}" srcOrd="0" destOrd="0" presId="urn:microsoft.com/office/officeart/2005/8/layout/vProcess5"/>
    <dgm:cxn modelId="{8BAEB088-8645-4148-9395-59566D200F95}" type="presOf" srcId="{22177667-0356-432E-B002-F3B0989DCC67}" destId="{5EC78639-E866-4A55-85E5-5FCE53CB2CC9}" srcOrd="1" destOrd="0" presId="urn:microsoft.com/office/officeart/2005/8/layout/vProcess5"/>
    <dgm:cxn modelId="{504D629D-E891-4731-9D37-A274CBD8D6F2}" type="presOf" srcId="{371D4CC3-ED05-4EC3-89DC-19088B83646A}" destId="{C0EC81A3-F820-4604-9DD1-25555BE4D07D}" srcOrd="1" destOrd="0" presId="urn:microsoft.com/office/officeart/2005/8/layout/vProcess5"/>
    <dgm:cxn modelId="{410D8CA1-BC4A-48C2-A3FA-828FD9094EA6}" srcId="{C0F3DB30-A0FA-4B66-B5D0-45CB354BEECF}" destId="{E64E99B9-82D3-40A7-9B52-37154D76753B}" srcOrd="5" destOrd="0" parTransId="{3906EEC9-4747-40D9-ABAB-394AFE929C93}" sibTransId="{318CD0B4-2C77-46B2-AF77-DD975B334AFD}"/>
    <dgm:cxn modelId="{AFB8ADA6-7651-46CA-A5B6-1C62917A6797}" type="presOf" srcId="{47119475-5090-4E5B-92F7-A601199D9A1F}" destId="{B8DB90E0-6739-492F-8791-9E57BBE5F298}" srcOrd="0" destOrd="0" presId="urn:microsoft.com/office/officeart/2005/8/layout/vProcess5"/>
    <dgm:cxn modelId="{14C359A9-1915-4E35-8CA2-93AE62F29CDC}" type="presOf" srcId="{A3BA225C-4AA8-4D52-A5FE-DBAF957ECA33}" destId="{7BF91DBE-DE26-4F7D-9807-84692F0DD134}" srcOrd="0" destOrd="0" presId="urn:microsoft.com/office/officeart/2005/8/layout/vProcess5"/>
    <dgm:cxn modelId="{9D2846B6-93F2-4869-83EF-C82616217D12}" type="presOf" srcId="{22177667-0356-432E-B002-F3B0989DCC67}" destId="{39895AEC-6981-4D52-A927-D9747D9E9185}" srcOrd="0" destOrd="0" presId="urn:microsoft.com/office/officeart/2005/8/layout/vProcess5"/>
    <dgm:cxn modelId="{BD7340BB-FBF8-4D82-822A-B393D233131F}" type="presOf" srcId="{47119475-5090-4E5B-92F7-A601199D9A1F}" destId="{83DC0190-0E95-4CEC-BBE4-B535C9E9ECC7}" srcOrd="1" destOrd="0" presId="urn:microsoft.com/office/officeart/2005/8/layout/vProcess5"/>
    <dgm:cxn modelId="{BBC796BB-43E3-423C-A53F-C656BA0051F7}" srcId="{C0F3DB30-A0FA-4B66-B5D0-45CB354BEECF}" destId="{47119475-5090-4E5B-92F7-A601199D9A1F}" srcOrd="4" destOrd="0" parTransId="{182C3E94-19D5-49DC-A316-411E49F8326B}" sibTransId="{D1CFE38C-060F-45E3-9398-F8078E80A9A4}"/>
    <dgm:cxn modelId="{655B8A54-6A0B-4A7F-B8CA-705735C0A1D0}" type="presParOf" srcId="{DE786BF4-35C4-420E-A592-A72757334C37}" destId="{9095BCB8-B115-48FA-9333-C8675B362F0C}" srcOrd="0" destOrd="0" presId="urn:microsoft.com/office/officeart/2005/8/layout/vProcess5"/>
    <dgm:cxn modelId="{9ADFDDC5-91FB-43A8-A2E8-44C198C839B1}" type="presParOf" srcId="{DE786BF4-35C4-420E-A592-A72757334C37}" destId="{7BF91DBE-DE26-4F7D-9807-84692F0DD134}" srcOrd="1" destOrd="0" presId="urn:microsoft.com/office/officeart/2005/8/layout/vProcess5"/>
    <dgm:cxn modelId="{39FC601B-4605-455B-AF17-D158D9ABD638}" type="presParOf" srcId="{DE786BF4-35C4-420E-A592-A72757334C37}" destId="{E96D4A82-A677-42A5-B739-62425D55210C}" srcOrd="2" destOrd="0" presId="urn:microsoft.com/office/officeart/2005/8/layout/vProcess5"/>
    <dgm:cxn modelId="{0B18C321-1564-45C4-88A3-95C81180F5BD}" type="presParOf" srcId="{DE786BF4-35C4-420E-A592-A72757334C37}" destId="{C487EB87-4589-4FF7-8EBB-781CED250D9B}" srcOrd="3" destOrd="0" presId="urn:microsoft.com/office/officeart/2005/8/layout/vProcess5"/>
    <dgm:cxn modelId="{7890653C-0855-429E-B89F-DA31A55FD06D}" type="presParOf" srcId="{DE786BF4-35C4-420E-A592-A72757334C37}" destId="{39895AEC-6981-4D52-A927-D9747D9E9185}" srcOrd="4" destOrd="0" presId="urn:microsoft.com/office/officeart/2005/8/layout/vProcess5"/>
    <dgm:cxn modelId="{AEA63CFC-AF57-44E8-97A2-3AE66A7A745E}" type="presParOf" srcId="{DE786BF4-35C4-420E-A592-A72757334C37}" destId="{B8DB90E0-6739-492F-8791-9E57BBE5F298}" srcOrd="5" destOrd="0" presId="urn:microsoft.com/office/officeart/2005/8/layout/vProcess5"/>
    <dgm:cxn modelId="{2442EFB6-EE01-4362-BE14-EFF204E75013}" type="presParOf" srcId="{DE786BF4-35C4-420E-A592-A72757334C37}" destId="{7D7112EF-721E-4F47-875A-EAB72B9D89B8}" srcOrd="6" destOrd="0" presId="urn:microsoft.com/office/officeart/2005/8/layout/vProcess5"/>
    <dgm:cxn modelId="{F6C3C591-8A87-449A-A4A5-217DE6421CCB}" type="presParOf" srcId="{DE786BF4-35C4-420E-A592-A72757334C37}" destId="{0E7A8C3C-9431-4FC9-89C5-B119581AAE3E}" srcOrd="7" destOrd="0" presId="urn:microsoft.com/office/officeart/2005/8/layout/vProcess5"/>
    <dgm:cxn modelId="{6FDE8C86-6D6F-4BC5-9F4F-0C6E8CC751D8}" type="presParOf" srcId="{DE786BF4-35C4-420E-A592-A72757334C37}" destId="{3B76C2DC-133E-4183-843A-F0F49B7CBAA8}" srcOrd="8" destOrd="0" presId="urn:microsoft.com/office/officeart/2005/8/layout/vProcess5"/>
    <dgm:cxn modelId="{44753496-0A03-4C23-8FF3-CF304EF23640}" type="presParOf" srcId="{DE786BF4-35C4-420E-A592-A72757334C37}" destId="{393CEA24-F14B-487E-9CE1-3341877FCBA5}" srcOrd="9" destOrd="0" presId="urn:microsoft.com/office/officeart/2005/8/layout/vProcess5"/>
    <dgm:cxn modelId="{0DEF6D36-A900-47AA-86E4-13CBD380D25A}" type="presParOf" srcId="{DE786BF4-35C4-420E-A592-A72757334C37}" destId="{3CC1B1C5-2502-4236-AAD3-CE30E253FD7F}" srcOrd="10" destOrd="0" presId="urn:microsoft.com/office/officeart/2005/8/layout/vProcess5"/>
    <dgm:cxn modelId="{0F29E912-28C5-40F0-BEDD-D031723016CD}" type="presParOf" srcId="{DE786BF4-35C4-420E-A592-A72757334C37}" destId="{BD2A3B60-1C8E-4E1C-98B4-48A7A847FA91}" srcOrd="11" destOrd="0" presId="urn:microsoft.com/office/officeart/2005/8/layout/vProcess5"/>
    <dgm:cxn modelId="{62661D38-45A5-4F2D-A6B5-E2946BA95A3E}" type="presParOf" srcId="{DE786BF4-35C4-420E-A592-A72757334C37}" destId="{C0EC81A3-F820-4604-9DD1-25555BE4D07D}" srcOrd="12" destOrd="0" presId="urn:microsoft.com/office/officeart/2005/8/layout/vProcess5"/>
    <dgm:cxn modelId="{682BE355-E17A-4286-9FE3-9262FEBA469C}" type="presParOf" srcId="{DE786BF4-35C4-420E-A592-A72757334C37}" destId="{5EC78639-E866-4A55-85E5-5FCE53CB2CC9}" srcOrd="13" destOrd="0" presId="urn:microsoft.com/office/officeart/2005/8/layout/vProcess5"/>
    <dgm:cxn modelId="{88407088-640A-44EB-A9D7-21DB9A107BBA}" type="presParOf" srcId="{DE786BF4-35C4-420E-A592-A72757334C37}" destId="{83DC0190-0E95-4CEC-BBE4-B535C9E9ECC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FB0798-865F-4826-B930-9631E6D29880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1F54E5-AA6D-4C37-A11C-5198C90C570D}">
      <dgm:prSet phldrT="[Text]" phldr="1" custT="1"/>
      <dgm:spPr/>
      <dgm:t>
        <a:bodyPr/>
        <a:lstStyle/>
        <a:p>
          <a:pPr algn="ctr"/>
          <a:endParaRPr lang="en-US" sz="3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586759-C3E7-4E13-ABAE-9DB73367F59E}" type="parTrans" cxnId="{50CD88DF-6B9F-4A90-93A6-71036CBE5D1D}">
      <dgm:prSet/>
      <dgm:spPr/>
      <dgm:t>
        <a:bodyPr/>
        <a:lstStyle/>
        <a:p>
          <a:pPr algn="ctr"/>
          <a:endParaRPr lang="en-U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52725-987A-4CDF-BA3C-C2D83906642C}" type="sibTrans" cxnId="{50CD88DF-6B9F-4A90-93A6-71036CBE5D1D}">
      <dgm:prSet/>
      <dgm:spPr/>
      <dgm:t>
        <a:bodyPr/>
        <a:lstStyle/>
        <a:p>
          <a:pPr algn="ctr"/>
          <a:endParaRPr lang="en-U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C0632D-5B34-44EF-B143-FFD52DE42D7A}">
      <dgm:prSet phldrT="[Text]" custT="1"/>
      <dgm:spPr/>
      <dgm:t>
        <a:bodyPr/>
        <a:lstStyle/>
        <a:p>
          <a:pPr algn="ctr"/>
          <a:endParaRPr lang="en-US" sz="30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n-US" sz="30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 gain of base via the oral or intravenous route,</a:t>
          </a:r>
        </a:p>
      </dgm:t>
    </dgm:pt>
    <dgm:pt modelId="{B92CB60B-2C9A-43D1-86F9-A69480F77135}" type="parTrans" cxnId="{36B35B16-387E-467D-A59E-466F4AF7B510}">
      <dgm:prSet/>
      <dgm:spPr/>
      <dgm:t>
        <a:bodyPr/>
        <a:lstStyle/>
        <a:p>
          <a:pPr algn="ctr"/>
          <a:endParaRPr lang="en-U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E9A746-A028-40A1-AFA4-0C4DF8994194}" type="sibTrans" cxnId="{36B35B16-387E-467D-A59E-466F4AF7B510}">
      <dgm:prSet/>
      <dgm:spPr/>
      <dgm:t>
        <a:bodyPr/>
        <a:lstStyle/>
        <a:p>
          <a:pPr algn="ctr"/>
          <a:endParaRPr lang="en-U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538BA2-9B6F-4FEA-A49E-99F27883D4F8}">
      <dgm:prSet phldrT="[Text]" phldr="1" custT="1"/>
      <dgm:spPr/>
      <dgm:t>
        <a:bodyPr/>
        <a:lstStyle/>
        <a:p>
          <a:pPr algn="ctr"/>
          <a:endParaRPr lang="en-U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53F9BA-2C94-43CF-B7B8-0055C5C5CD96}" type="parTrans" cxnId="{252CC13C-B0C4-433E-B567-8A194332AF65}">
      <dgm:prSet/>
      <dgm:spPr/>
      <dgm:t>
        <a:bodyPr/>
        <a:lstStyle/>
        <a:p>
          <a:pPr algn="ctr"/>
          <a:endParaRPr lang="en-U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4EC278-97AA-46DD-8682-228D88C97408}" type="sibTrans" cxnId="{252CC13C-B0C4-433E-B567-8A194332AF65}">
      <dgm:prSet/>
      <dgm:spPr/>
      <dgm:t>
        <a:bodyPr/>
        <a:lstStyle/>
        <a:p>
          <a:pPr algn="ctr"/>
          <a:endParaRPr lang="en-U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8FD745-8468-4019-92D5-81EC68675A73}">
      <dgm:prSet phldrT="[Text]" phldr="1" custT="1"/>
      <dgm:spPr/>
      <dgm:t>
        <a:bodyPr/>
        <a:lstStyle/>
        <a:p>
          <a:pPr algn="ctr"/>
          <a:endParaRPr lang="en-US" sz="3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4F2EFC-6D8E-4F5D-8467-088F1B90D556}" type="parTrans" cxnId="{E1EE22B8-B41F-4D96-B36F-CFF2425757A2}">
      <dgm:prSet/>
      <dgm:spPr/>
      <dgm:t>
        <a:bodyPr/>
        <a:lstStyle/>
        <a:p>
          <a:pPr algn="ctr"/>
          <a:endParaRPr lang="en-U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01D0E9-69BD-4C2A-9BF4-55D1694459ED}" type="sibTrans" cxnId="{E1EE22B8-B41F-4D96-B36F-CFF2425757A2}">
      <dgm:prSet/>
      <dgm:spPr/>
      <dgm:t>
        <a:bodyPr/>
        <a:lstStyle/>
        <a:p>
          <a:pPr algn="ctr"/>
          <a:endParaRPr lang="en-U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0A6D28-03ED-49C6-8C20-F870B30FC568}">
      <dgm:prSet phldrT="[Text]" custT="1"/>
      <dgm:spPr/>
      <dgm:t>
        <a:bodyPr/>
        <a:lstStyle/>
        <a:p>
          <a:pPr algn="ctr"/>
          <a:endParaRPr lang="en-US" sz="30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Loss of </a:t>
          </a:r>
        </a:p>
        <a:p>
          <a:pPr algn="ctr"/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fixed acid </a:t>
          </a:r>
        </a:p>
      </dgm:t>
    </dgm:pt>
    <dgm:pt modelId="{CA7DCE2C-05DC-47D6-B8BE-F57108C6C081}" type="parTrans" cxnId="{A8B15C97-5E71-4D60-A5AF-5D572B870E08}">
      <dgm:prSet/>
      <dgm:spPr/>
      <dgm:t>
        <a:bodyPr/>
        <a:lstStyle/>
        <a:p>
          <a:pPr algn="ctr"/>
          <a:endParaRPr lang="en-U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705C8-E19D-461B-B08E-625503AD7813}" type="sibTrans" cxnId="{A8B15C97-5E71-4D60-A5AF-5D572B870E08}">
      <dgm:prSet/>
      <dgm:spPr/>
      <dgm:t>
        <a:bodyPr/>
        <a:lstStyle/>
        <a:p>
          <a:pPr algn="ctr"/>
          <a:endParaRPr lang="en-U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76782C-8B20-4B7E-A1E9-D288335DAF13}" type="pres">
      <dgm:prSet presAssocID="{D8FB0798-865F-4826-B930-9631E6D29880}" presName="Name0" presStyleCnt="0">
        <dgm:presLayoutVars>
          <dgm:dir/>
        </dgm:presLayoutVars>
      </dgm:prSet>
      <dgm:spPr/>
    </dgm:pt>
    <dgm:pt modelId="{F2E70C93-DE43-4664-A40B-700781B99328}" type="pres">
      <dgm:prSet presAssocID="{B81F54E5-AA6D-4C37-A11C-5198C90C570D}" presName="withChildren" presStyleCnt="0"/>
      <dgm:spPr/>
    </dgm:pt>
    <dgm:pt modelId="{B892AA6A-54C1-4D5C-A6F6-F0B27D1BAD30}" type="pres">
      <dgm:prSet presAssocID="{B81F54E5-AA6D-4C37-A11C-5198C90C570D}" presName="bigCircle" presStyleLbl="vennNode1" presStyleIdx="0" presStyleCnt="5"/>
      <dgm:spPr/>
    </dgm:pt>
    <dgm:pt modelId="{676DF85C-AB76-443C-AC11-2D33601BCD04}" type="pres">
      <dgm:prSet presAssocID="{B81F54E5-AA6D-4C37-A11C-5198C90C570D}" presName="medCircle" presStyleLbl="vennNode1" presStyleIdx="1" presStyleCnt="5"/>
      <dgm:spPr/>
    </dgm:pt>
    <dgm:pt modelId="{3432E6E4-85F9-4713-B7F4-89A505E73D5C}" type="pres">
      <dgm:prSet presAssocID="{B81F54E5-AA6D-4C37-A11C-5198C90C570D}" presName="txLvl1" presStyleLbl="revTx" presStyleIdx="0" presStyleCnt="5"/>
      <dgm:spPr/>
    </dgm:pt>
    <dgm:pt modelId="{A79C1373-5005-459D-A3E9-BC043D7F9479}" type="pres">
      <dgm:prSet presAssocID="{B81F54E5-AA6D-4C37-A11C-5198C90C570D}" presName="lin" presStyleCnt="0"/>
      <dgm:spPr/>
    </dgm:pt>
    <dgm:pt modelId="{D31A96EA-C342-4167-86A2-D73DD4EA6221}" type="pres">
      <dgm:prSet presAssocID="{9BC0632D-5B34-44EF-B143-FFD52DE42D7A}" presName="txLvl2" presStyleLbl="revTx" presStyleIdx="1" presStyleCnt="5" custLinFactNeighborX="-11612" custLinFactNeighborY="-32261"/>
      <dgm:spPr/>
    </dgm:pt>
    <dgm:pt modelId="{27069C25-09EE-449F-A45B-75C69AC09231}" type="pres">
      <dgm:prSet presAssocID="{68E9A746-A028-40A1-AFA4-0C4DF8994194}" presName="smCircle" presStyleLbl="vennNode1" presStyleIdx="2" presStyleCnt="5"/>
      <dgm:spPr/>
    </dgm:pt>
    <dgm:pt modelId="{CDE5DEE7-E925-45B1-A3C4-C03CFCF136F2}" type="pres">
      <dgm:prSet presAssocID="{A6538BA2-9B6F-4FEA-A49E-99F27883D4F8}" presName="txLvl2" presStyleLbl="revTx" presStyleIdx="2" presStyleCnt="5"/>
      <dgm:spPr/>
    </dgm:pt>
    <dgm:pt modelId="{68CA5107-CA23-4424-AA07-496AECB3BED6}" type="pres">
      <dgm:prSet presAssocID="{B81F54E5-AA6D-4C37-A11C-5198C90C570D}" presName="overlap" presStyleCnt="0"/>
      <dgm:spPr/>
    </dgm:pt>
    <dgm:pt modelId="{6A9E3287-980E-4412-90C4-DA589E195A71}" type="pres">
      <dgm:prSet presAssocID="{948FD745-8468-4019-92D5-81EC68675A73}" presName="withChildren" presStyleCnt="0"/>
      <dgm:spPr/>
    </dgm:pt>
    <dgm:pt modelId="{81AD6DBB-3146-4D3A-81DE-A7D49CD346F2}" type="pres">
      <dgm:prSet presAssocID="{948FD745-8468-4019-92D5-81EC68675A73}" presName="bigCircle" presStyleLbl="vennNode1" presStyleIdx="3" presStyleCnt="5" custLinFactNeighborX="74287" custLinFactNeighborY="-4699"/>
      <dgm:spPr/>
    </dgm:pt>
    <dgm:pt modelId="{C7C40DAB-5C93-4F4A-B43E-2271918538C9}" type="pres">
      <dgm:prSet presAssocID="{948FD745-8468-4019-92D5-81EC68675A73}" presName="medCircle" presStyleLbl="vennNode1" presStyleIdx="4" presStyleCnt="5" custLinFactX="189976" custLinFactNeighborX="200000" custLinFactNeighborY="-23189"/>
      <dgm:spPr/>
    </dgm:pt>
    <dgm:pt modelId="{1E74F997-1A6F-40FC-A92F-E55B532F6758}" type="pres">
      <dgm:prSet presAssocID="{948FD745-8468-4019-92D5-81EC68675A73}" presName="txLvl1" presStyleLbl="revTx" presStyleIdx="3" presStyleCnt="5"/>
      <dgm:spPr/>
    </dgm:pt>
    <dgm:pt modelId="{0516CA7F-70CB-4DD0-A52D-A309FA3CA15F}" type="pres">
      <dgm:prSet presAssocID="{948FD745-8468-4019-92D5-81EC68675A73}" presName="lin" presStyleCnt="0"/>
      <dgm:spPr/>
    </dgm:pt>
    <dgm:pt modelId="{38996408-5B7B-4ACA-89DF-2D3DAD360C9D}" type="pres">
      <dgm:prSet presAssocID="{FF0A6D28-03ED-49C6-8C20-F870B30FC568}" presName="txLvl2" presStyleLbl="revTx" presStyleIdx="4" presStyleCnt="5" custLinFactNeighborX="66999" custLinFactNeighborY="8955"/>
      <dgm:spPr/>
    </dgm:pt>
  </dgm:ptLst>
  <dgm:cxnLst>
    <dgm:cxn modelId="{5A195E15-73CB-4F46-A67D-7C04C39B8356}" type="presOf" srcId="{B81F54E5-AA6D-4C37-A11C-5198C90C570D}" destId="{3432E6E4-85F9-4713-B7F4-89A505E73D5C}" srcOrd="0" destOrd="0" presId="urn:microsoft.com/office/officeart/2008/layout/VerticalCircleList"/>
    <dgm:cxn modelId="{36B35B16-387E-467D-A59E-466F4AF7B510}" srcId="{B81F54E5-AA6D-4C37-A11C-5198C90C570D}" destId="{9BC0632D-5B34-44EF-B143-FFD52DE42D7A}" srcOrd="0" destOrd="0" parTransId="{B92CB60B-2C9A-43D1-86F9-A69480F77135}" sibTransId="{68E9A746-A028-40A1-AFA4-0C4DF8994194}"/>
    <dgm:cxn modelId="{09FB0825-5A14-466D-B2F5-D0EBE570BA88}" type="presOf" srcId="{948FD745-8468-4019-92D5-81EC68675A73}" destId="{1E74F997-1A6F-40FC-A92F-E55B532F6758}" srcOrd="0" destOrd="0" presId="urn:microsoft.com/office/officeart/2008/layout/VerticalCircleList"/>
    <dgm:cxn modelId="{92CD5734-DE84-4EA6-894F-0CB621F4ACF9}" type="presOf" srcId="{D8FB0798-865F-4826-B930-9631E6D29880}" destId="{9A76782C-8B20-4B7E-A1E9-D288335DAF13}" srcOrd="0" destOrd="0" presId="urn:microsoft.com/office/officeart/2008/layout/VerticalCircleList"/>
    <dgm:cxn modelId="{252CC13C-B0C4-433E-B567-8A194332AF65}" srcId="{B81F54E5-AA6D-4C37-A11C-5198C90C570D}" destId="{A6538BA2-9B6F-4FEA-A49E-99F27883D4F8}" srcOrd="1" destOrd="0" parTransId="{8553F9BA-2C94-43CF-B7B8-0055C5C5CD96}" sibTransId="{354EC278-97AA-46DD-8682-228D88C97408}"/>
    <dgm:cxn modelId="{A8B15C97-5E71-4D60-A5AF-5D572B870E08}" srcId="{948FD745-8468-4019-92D5-81EC68675A73}" destId="{FF0A6D28-03ED-49C6-8C20-F870B30FC568}" srcOrd="0" destOrd="0" parTransId="{CA7DCE2C-05DC-47D6-B8BE-F57108C6C081}" sibTransId="{3A6705C8-E19D-461B-B08E-625503AD7813}"/>
    <dgm:cxn modelId="{C75BB4B6-57C1-4DAA-8FA7-F6FF0333812A}" type="presOf" srcId="{FF0A6D28-03ED-49C6-8C20-F870B30FC568}" destId="{38996408-5B7B-4ACA-89DF-2D3DAD360C9D}" srcOrd="0" destOrd="0" presId="urn:microsoft.com/office/officeart/2008/layout/VerticalCircleList"/>
    <dgm:cxn modelId="{E1EE22B8-B41F-4D96-B36F-CFF2425757A2}" srcId="{D8FB0798-865F-4826-B930-9631E6D29880}" destId="{948FD745-8468-4019-92D5-81EC68675A73}" srcOrd="1" destOrd="0" parTransId="{ED4F2EFC-6D8E-4F5D-8467-088F1B90D556}" sibTransId="{6E01D0E9-69BD-4C2A-9BF4-55D1694459ED}"/>
    <dgm:cxn modelId="{882BF2BF-9794-4421-BAC4-F5BF5DC3F648}" type="presOf" srcId="{9BC0632D-5B34-44EF-B143-FFD52DE42D7A}" destId="{D31A96EA-C342-4167-86A2-D73DD4EA6221}" srcOrd="0" destOrd="0" presId="urn:microsoft.com/office/officeart/2008/layout/VerticalCircleList"/>
    <dgm:cxn modelId="{32CF71DF-DFCA-4B97-A490-0E8C00816D04}" type="presOf" srcId="{A6538BA2-9B6F-4FEA-A49E-99F27883D4F8}" destId="{CDE5DEE7-E925-45B1-A3C4-C03CFCF136F2}" srcOrd="0" destOrd="0" presId="urn:microsoft.com/office/officeart/2008/layout/VerticalCircleList"/>
    <dgm:cxn modelId="{50CD88DF-6B9F-4A90-93A6-71036CBE5D1D}" srcId="{D8FB0798-865F-4826-B930-9631E6D29880}" destId="{B81F54E5-AA6D-4C37-A11C-5198C90C570D}" srcOrd="0" destOrd="0" parTransId="{4F586759-C3E7-4E13-ABAE-9DB73367F59E}" sibTransId="{B2252725-987A-4CDF-BA3C-C2D83906642C}"/>
    <dgm:cxn modelId="{7FDE0A86-2223-4E70-BC53-C035BF92E20D}" type="presParOf" srcId="{9A76782C-8B20-4B7E-A1E9-D288335DAF13}" destId="{F2E70C93-DE43-4664-A40B-700781B99328}" srcOrd="0" destOrd="0" presId="urn:microsoft.com/office/officeart/2008/layout/VerticalCircleList"/>
    <dgm:cxn modelId="{B0B6EC8F-E44F-43E0-A7EE-778BF6557CDD}" type="presParOf" srcId="{F2E70C93-DE43-4664-A40B-700781B99328}" destId="{B892AA6A-54C1-4D5C-A6F6-F0B27D1BAD30}" srcOrd="0" destOrd="0" presId="urn:microsoft.com/office/officeart/2008/layout/VerticalCircleList"/>
    <dgm:cxn modelId="{09324D68-841E-4BFF-AC6F-9A93F5CD8EEE}" type="presParOf" srcId="{F2E70C93-DE43-4664-A40B-700781B99328}" destId="{676DF85C-AB76-443C-AC11-2D33601BCD04}" srcOrd="1" destOrd="0" presId="urn:microsoft.com/office/officeart/2008/layout/VerticalCircleList"/>
    <dgm:cxn modelId="{1B92EE91-521F-4561-BD72-998835F58F42}" type="presParOf" srcId="{F2E70C93-DE43-4664-A40B-700781B99328}" destId="{3432E6E4-85F9-4713-B7F4-89A505E73D5C}" srcOrd="2" destOrd="0" presId="urn:microsoft.com/office/officeart/2008/layout/VerticalCircleList"/>
    <dgm:cxn modelId="{3E8E1C1D-9860-46DC-B4B7-4DE019DD4C44}" type="presParOf" srcId="{F2E70C93-DE43-4664-A40B-700781B99328}" destId="{A79C1373-5005-459D-A3E9-BC043D7F9479}" srcOrd="3" destOrd="0" presId="urn:microsoft.com/office/officeart/2008/layout/VerticalCircleList"/>
    <dgm:cxn modelId="{AC37F73E-A5C4-4C65-9D52-2E9E51DDE759}" type="presParOf" srcId="{A79C1373-5005-459D-A3E9-BC043D7F9479}" destId="{D31A96EA-C342-4167-86A2-D73DD4EA6221}" srcOrd="0" destOrd="0" presId="urn:microsoft.com/office/officeart/2008/layout/VerticalCircleList"/>
    <dgm:cxn modelId="{B3EE818D-B7E5-4F2C-AEE4-3EF109561A85}" type="presParOf" srcId="{A79C1373-5005-459D-A3E9-BC043D7F9479}" destId="{27069C25-09EE-449F-A45B-75C69AC09231}" srcOrd="1" destOrd="0" presId="urn:microsoft.com/office/officeart/2008/layout/VerticalCircleList"/>
    <dgm:cxn modelId="{C64D352F-97FC-4873-A46C-F54761404252}" type="presParOf" srcId="{A79C1373-5005-459D-A3E9-BC043D7F9479}" destId="{CDE5DEE7-E925-45B1-A3C4-C03CFCF136F2}" srcOrd="2" destOrd="0" presId="urn:microsoft.com/office/officeart/2008/layout/VerticalCircleList"/>
    <dgm:cxn modelId="{D69E9A33-7761-4268-8416-60DD6D49A86A}" type="presParOf" srcId="{9A76782C-8B20-4B7E-A1E9-D288335DAF13}" destId="{68CA5107-CA23-4424-AA07-496AECB3BED6}" srcOrd="1" destOrd="0" presId="urn:microsoft.com/office/officeart/2008/layout/VerticalCircleList"/>
    <dgm:cxn modelId="{60FA81F3-CBC1-46CB-966E-12E3B963522D}" type="presParOf" srcId="{9A76782C-8B20-4B7E-A1E9-D288335DAF13}" destId="{6A9E3287-980E-4412-90C4-DA589E195A71}" srcOrd="2" destOrd="0" presId="urn:microsoft.com/office/officeart/2008/layout/VerticalCircleList"/>
    <dgm:cxn modelId="{D0384ECB-65B9-4ECB-8403-6334FF4570B9}" type="presParOf" srcId="{6A9E3287-980E-4412-90C4-DA589E195A71}" destId="{81AD6DBB-3146-4D3A-81DE-A7D49CD346F2}" srcOrd="0" destOrd="0" presId="urn:microsoft.com/office/officeart/2008/layout/VerticalCircleList"/>
    <dgm:cxn modelId="{C77F4FB9-42C5-4D04-87F0-94FD08A679A1}" type="presParOf" srcId="{6A9E3287-980E-4412-90C4-DA589E195A71}" destId="{C7C40DAB-5C93-4F4A-B43E-2271918538C9}" srcOrd="1" destOrd="0" presId="urn:microsoft.com/office/officeart/2008/layout/VerticalCircleList"/>
    <dgm:cxn modelId="{47C31CC4-7CD1-497F-8D0E-28BBCA1BF94A}" type="presParOf" srcId="{6A9E3287-980E-4412-90C4-DA589E195A71}" destId="{1E74F997-1A6F-40FC-A92F-E55B532F6758}" srcOrd="2" destOrd="0" presId="urn:microsoft.com/office/officeart/2008/layout/VerticalCircleList"/>
    <dgm:cxn modelId="{3A3D48C6-9713-449E-8A8E-D0CDD68A676A}" type="presParOf" srcId="{6A9E3287-980E-4412-90C4-DA589E195A71}" destId="{0516CA7F-70CB-4DD0-A52D-A309FA3CA15F}" srcOrd="3" destOrd="0" presId="urn:microsoft.com/office/officeart/2008/layout/VerticalCircleList"/>
    <dgm:cxn modelId="{5073E8E4-C820-4454-BB8F-1BEF2D2258F4}" type="presParOf" srcId="{0516CA7F-70CB-4DD0-A52D-A309FA3CA15F}" destId="{38996408-5B7B-4ACA-89DF-2D3DAD360C9D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CAFA5-F23C-4D13-BB31-E6E963D2C86A}">
      <dsp:nvSpPr>
        <dsp:cNvPr id="0" name=""/>
        <dsp:cNvSpPr/>
      </dsp:nvSpPr>
      <dsp:spPr>
        <a:xfrm>
          <a:off x="0" y="321559"/>
          <a:ext cx="9114648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B3A2F-BBB9-495F-9782-DA9060965882}">
      <dsp:nvSpPr>
        <dsp:cNvPr id="0" name=""/>
        <dsp:cNvSpPr/>
      </dsp:nvSpPr>
      <dsp:spPr>
        <a:xfrm>
          <a:off x="455732" y="26359"/>
          <a:ext cx="7421574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58" tIns="0" rIns="241158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1-</a:t>
          </a:r>
          <a:r>
            <a:rPr lang="en-GB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State the normal range of plasma </a:t>
          </a:r>
          <a:r>
            <a:rPr lang="en-GB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pH.</a:t>
          </a:r>
          <a:r>
            <a:rPr lang="en-GB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600" b="1" kern="1200" dirty="0"/>
        </a:p>
      </dsp:txBody>
      <dsp:txXfrm>
        <a:off x="484553" y="55180"/>
        <a:ext cx="7363932" cy="532758"/>
      </dsp:txXfrm>
    </dsp:sp>
    <dsp:sp modelId="{60D04C8F-BEF1-4A2B-A3A2-49BB7AE4FFD1}">
      <dsp:nvSpPr>
        <dsp:cNvPr id="0" name=""/>
        <dsp:cNvSpPr/>
      </dsp:nvSpPr>
      <dsp:spPr>
        <a:xfrm>
          <a:off x="0" y="1228759"/>
          <a:ext cx="9114648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7DE82-4F8A-4624-81F2-2EA1E153B869}">
      <dsp:nvSpPr>
        <dsp:cNvPr id="0" name=""/>
        <dsp:cNvSpPr/>
      </dsp:nvSpPr>
      <dsp:spPr>
        <a:xfrm>
          <a:off x="455732" y="933559"/>
          <a:ext cx="7421574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58" tIns="0" rIns="241158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2-</a:t>
          </a:r>
          <a:r>
            <a:rPr lang="en-GB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Describe the 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CO2 ,HCO3 buffer system</a:t>
          </a:r>
        </a:p>
      </dsp:txBody>
      <dsp:txXfrm>
        <a:off x="484553" y="962380"/>
        <a:ext cx="7363932" cy="532758"/>
      </dsp:txXfrm>
    </dsp:sp>
    <dsp:sp modelId="{8A95D66C-A7FE-4AEF-BD8B-37C7B278F01E}">
      <dsp:nvSpPr>
        <dsp:cNvPr id="0" name=""/>
        <dsp:cNvSpPr/>
      </dsp:nvSpPr>
      <dsp:spPr>
        <a:xfrm>
          <a:off x="0" y="2135959"/>
          <a:ext cx="9114648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E5EF6-A961-4F81-B7B6-AEE0A7B78FA3}">
      <dsp:nvSpPr>
        <dsp:cNvPr id="0" name=""/>
        <dsp:cNvSpPr/>
      </dsp:nvSpPr>
      <dsp:spPr>
        <a:xfrm>
          <a:off x="455732" y="1840759"/>
          <a:ext cx="7421574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58" tIns="0" rIns="241158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3 - </a:t>
          </a:r>
          <a:r>
            <a:rPr lang="en-GB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Describe the 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respiratory vs metabolic acidosis and alkalosis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 dirty="0"/>
        </a:p>
      </dsp:txBody>
      <dsp:txXfrm>
        <a:off x="484553" y="1869580"/>
        <a:ext cx="7363932" cy="532758"/>
      </dsp:txXfrm>
    </dsp:sp>
    <dsp:sp modelId="{8E6CA377-D78F-4879-B2EA-2214740AB3DB}">
      <dsp:nvSpPr>
        <dsp:cNvPr id="0" name=""/>
        <dsp:cNvSpPr/>
      </dsp:nvSpPr>
      <dsp:spPr>
        <a:xfrm>
          <a:off x="0" y="3043159"/>
          <a:ext cx="9114648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F4F93-4ADF-4256-86CF-496879EC9A43}">
      <dsp:nvSpPr>
        <dsp:cNvPr id="0" name=""/>
        <dsp:cNvSpPr/>
      </dsp:nvSpPr>
      <dsp:spPr>
        <a:xfrm>
          <a:off x="414301" y="2748361"/>
          <a:ext cx="7421574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58" tIns="0" rIns="241158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4-reabsorptin of HCO3 in PCT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 dirty="0"/>
        </a:p>
      </dsp:txBody>
      <dsp:txXfrm>
        <a:off x="443122" y="2777182"/>
        <a:ext cx="7363932" cy="532758"/>
      </dsp:txXfrm>
    </dsp:sp>
    <dsp:sp modelId="{8A9AB412-FBAC-46D4-BA28-1A7EF8701A6C}">
      <dsp:nvSpPr>
        <dsp:cNvPr id="0" name=""/>
        <dsp:cNvSpPr/>
      </dsp:nvSpPr>
      <dsp:spPr>
        <a:xfrm>
          <a:off x="0" y="3950360"/>
          <a:ext cx="9114648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6F8FA-FD58-4A95-AD4E-862A64B46797}">
      <dsp:nvSpPr>
        <dsp:cNvPr id="0" name=""/>
        <dsp:cNvSpPr/>
      </dsp:nvSpPr>
      <dsp:spPr>
        <a:xfrm>
          <a:off x="530112" y="3655160"/>
          <a:ext cx="6380253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58" tIns="0" rIns="241158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5-H+ excretion in distal tubules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 dirty="0"/>
        </a:p>
      </dsp:txBody>
      <dsp:txXfrm>
        <a:off x="558933" y="3683981"/>
        <a:ext cx="6322611" cy="532758"/>
      </dsp:txXfrm>
    </dsp:sp>
    <dsp:sp modelId="{6D5BF6A6-C78A-4B87-AB35-7FE03B2E13F6}">
      <dsp:nvSpPr>
        <dsp:cNvPr id="0" name=""/>
        <dsp:cNvSpPr/>
      </dsp:nvSpPr>
      <dsp:spPr>
        <a:xfrm>
          <a:off x="0" y="4857559"/>
          <a:ext cx="9114648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CF47E-4426-4FDC-BD04-7DA117969FAA}">
      <dsp:nvSpPr>
        <dsp:cNvPr id="0" name=""/>
        <dsp:cNvSpPr/>
      </dsp:nvSpPr>
      <dsp:spPr>
        <a:xfrm>
          <a:off x="530112" y="4562360"/>
          <a:ext cx="6380253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58" tIns="0" rIns="241158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6-H+ buffer in urine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 dirty="0"/>
        </a:p>
      </dsp:txBody>
      <dsp:txXfrm>
        <a:off x="558933" y="4591181"/>
        <a:ext cx="6322611" cy="532758"/>
      </dsp:txXfrm>
    </dsp:sp>
    <dsp:sp modelId="{23C402E9-75AD-4A81-9FB3-F3C95A8D71E2}">
      <dsp:nvSpPr>
        <dsp:cNvPr id="0" name=""/>
        <dsp:cNvSpPr/>
      </dsp:nvSpPr>
      <dsp:spPr>
        <a:xfrm>
          <a:off x="0" y="5764760"/>
          <a:ext cx="9114648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F86A4-39F5-4E1F-B0E5-00A97F959A89}">
      <dsp:nvSpPr>
        <dsp:cNvPr id="0" name=""/>
        <dsp:cNvSpPr/>
      </dsp:nvSpPr>
      <dsp:spPr>
        <a:xfrm>
          <a:off x="455732" y="5469559"/>
          <a:ext cx="7421574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58" tIns="0" rIns="241158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7-main causes of pH change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 dirty="0"/>
        </a:p>
      </dsp:txBody>
      <dsp:txXfrm>
        <a:off x="484553" y="5498380"/>
        <a:ext cx="7363932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91DBE-DE26-4F7D-9807-84692F0DD134}">
      <dsp:nvSpPr>
        <dsp:cNvPr id="0" name=""/>
        <dsp:cNvSpPr/>
      </dsp:nvSpPr>
      <dsp:spPr>
        <a:xfrm>
          <a:off x="-149604" y="-55815"/>
          <a:ext cx="6894195" cy="1145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600" b="1" kern="1200" dirty="0">
              <a:solidFill>
                <a:srgbClr val="C00000"/>
              </a:solidFill>
            </a:rPr>
            <a:t>Hypoventilation </a:t>
          </a:r>
          <a:r>
            <a:rPr lang="en-US" altLang="en-US" sz="26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→ </a:t>
          </a:r>
          <a:r>
            <a:rPr lang="en-US" alt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[Dissolved CO2] rises more than [HCO3-] </a:t>
          </a:r>
          <a:endParaRPr lang="en-US" sz="2600" kern="1200" dirty="0"/>
        </a:p>
      </dsp:txBody>
      <dsp:txXfrm>
        <a:off x="-116060" y="-22271"/>
        <a:ext cx="5524344" cy="1078198"/>
      </dsp:txXfrm>
    </dsp:sp>
    <dsp:sp modelId="{E96D4A82-A677-42A5-B739-62425D55210C}">
      <dsp:nvSpPr>
        <dsp:cNvPr id="0" name=""/>
        <dsp:cNvSpPr/>
      </dsp:nvSpPr>
      <dsp:spPr>
        <a:xfrm>
          <a:off x="365222" y="1248537"/>
          <a:ext cx="6894195" cy="1145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600" b="1" kern="1200" dirty="0"/>
            <a:t>↓ PH </a:t>
          </a:r>
          <a:r>
            <a:rPr kumimoji="0" lang="en-US" altLang="en-US" sz="2600" b="0" i="0" u="none" strike="noStrike" kern="1200" cap="none" spc="0" normalizeH="0" baseline="0" noProof="0" dirty="0">
              <a:ln/>
              <a:effectLst/>
              <a:highlight>
                <a:srgbClr val="FFFF00"/>
              </a:highlight>
              <a:uLnTx/>
              <a:uFillTx/>
              <a:latin typeface="Trebuchet MS"/>
              <a:ea typeface="+mn-ea"/>
              <a:cs typeface="+mn-cs"/>
            </a:rPr>
            <a:t>Respiratory Acidosis 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6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→</a:t>
          </a:r>
          <a:r>
            <a:rPr lang="en-US" alt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Enzymes denaturation </a:t>
          </a:r>
          <a:endParaRPr lang="en-US" sz="2600" kern="1200" dirty="0"/>
        </a:p>
      </dsp:txBody>
      <dsp:txXfrm>
        <a:off x="398766" y="1282081"/>
        <a:ext cx="5567844" cy="1078198"/>
      </dsp:txXfrm>
    </dsp:sp>
    <dsp:sp modelId="{C487EB87-4589-4FF7-8EBB-781CED250D9B}">
      <dsp:nvSpPr>
        <dsp:cNvPr id="0" name=""/>
        <dsp:cNvSpPr/>
      </dsp:nvSpPr>
      <dsp:spPr>
        <a:xfrm>
          <a:off x="880048" y="2552891"/>
          <a:ext cx="6894195" cy="1145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this condition persists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/>
            <a:t>The kidney response by↓  excretion of HCO3 </a:t>
          </a:r>
          <a:r>
            <a: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by the addition of new HCO</a:t>
          </a:r>
          <a:r>
            <a:rPr kumimoji="0" lang="en-GB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r>
            <a:rPr kumimoji="0" lang="en-GB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</a:t>
          </a:r>
          <a:r>
            <a: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to the ECF by the kidneys</a:t>
          </a:r>
          <a:endParaRPr lang="en-US" sz="2400" kern="1200" dirty="0"/>
        </a:p>
      </dsp:txBody>
      <dsp:txXfrm>
        <a:off x="913592" y="2586435"/>
        <a:ext cx="5567844" cy="1078198"/>
      </dsp:txXfrm>
    </dsp:sp>
    <dsp:sp modelId="{39895AEC-6981-4D52-A927-D9747D9E9185}">
      <dsp:nvSpPr>
        <dsp:cNvPr id="0" name=""/>
        <dsp:cNvSpPr/>
      </dsp:nvSpPr>
      <dsp:spPr>
        <a:xfrm>
          <a:off x="1394874" y="3857244"/>
          <a:ext cx="6894195" cy="1145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600" b="1" kern="1200" dirty="0"/>
            <a:t>Restoring the ratio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600" b="1" kern="1200" dirty="0"/>
            <a:t>[Dissolved CO2] /[ HCO3-]</a:t>
          </a:r>
          <a:endParaRPr lang="en-US" sz="2600" kern="1200" dirty="0"/>
        </a:p>
      </dsp:txBody>
      <dsp:txXfrm>
        <a:off x="1428418" y="3890788"/>
        <a:ext cx="5567844" cy="1078198"/>
      </dsp:txXfrm>
    </dsp:sp>
    <dsp:sp modelId="{B8DB90E0-6739-492F-8791-9E57BBE5F298}">
      <dsp:nvSpPr>
        <dsp:cNvPr id="0" name=""/>
        <dsp:cNvSpPr/>
      </dsp:nvSpPr>
      <dsp:spPr>
        <a:xfrm>
          <a:off x="1610492" y="5049967"/>
          <a:ext cx="7492611" cy="1368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kern="1200" dirty="0"/>
            <a:t>        PH 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≈ </a:t>
          </a:r>
          <a:r>
            <a:rPr lang="en-US" sz="2400" b="1" kern="1200" dirty="0"/>
            <a:t>normal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kern="1200" dirty="0">
              <a:highlight>
                <a:srgbClr val="FFFF00"/>
              </a:highlight>
            </a:rPr>
            <a:t>Compensated </a:t>
          </a:r>
          <a:r>
            <a:rPr lang="en-US" altLang="en-US" sz="2400" b="1" kern="1200" dirty="0">
              <a:highlight>
                <a:srgbClr val="FFFF00"/>
              </a:highlight>
            </a:rPr>
            <a:t>respiratory acidosis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High pCO</a:t>
          </a:r>
          <a:r>
            <a: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     </a:t>
          </a:r>
          <a:r>
            <a: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Raised HCO</a:t>
          </a:r>
          <a:r>
            <a: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r>
            <a: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    </a:t>
          </a:r>
          <a:r>
            <a: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Relatively normal pH</a:t>
          </a:r>
          <a:r>
            <a:rPr lang="en-US" altLang="en-US" sz="2000" b="1" kern="1200" dirty="0">
              <a:solidFill>
                <a:srgbClr val="C00000"/>
              </a:solidFill>
            </a:rPr>
            <a:t> 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1650575" y="5090050"/>
        <a:ext cx="6043879" cy="1288382"/>
      </dsp:txXfrm>
    </dsp:sp>
    <dsp:sp modelId="{7D7112EF-721E-4F47-875A-EAB72B9D89B8}">
      <dsp:nvSpPr>
        <dsp:cNvPr id="0" name=""/>
        <dsp:cNvSpPr/>
      </dsp:nvSpPr>
      <dsp:spPr>
        <a:xfrm>
          <a:off x="6000155" y="780879"/>
          <a:ext cx="744435" cy="7444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167653" y="780879"/>
        <a:ext cx="409439" cy="560187"/>
      </dsp:txXfrm>
    </dsp:sp>
    <dsp:sp modelId="{0E7A8C3C-9431-4FC9-89C5-B119581AAE3E}">
      <dsp:nvSpPr>
        <dsp:cNvPr id="0" name=""/>
        <dsp:cNvSpPr/>
      </dsp:nvSpPr>
      <dsp:spPr>
        <a:xfrm>
          <a:off x="6514981" y="2085233"/>
          <a:ext cx="744435" cy="7444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682479" y="2085233"/>
        <a:ext cx="409439" cy="560187"/>
      </dsp:txXfrm>
    </dsp:sp>
    <dsp:sp modelId="{3B76C2DC-133E-4183-843A-F0F49B7CBAA8}">
      <dsp:nvSpPr>
        <dsp:cNvPr id="0" name=""/>
        <dsp:cNvSpPr/>
      </dsp:nvSpPr>
      <dsp:spPr>
        <a:xfrm>
          <a:off x="7029807" y="3370498"/>
          <a:ext cx="744435" cy="7444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197305" y="3370498"/>
        <a:ext cx="409439" cy="560187"/>
      </dsp:txXfrm>
    </dsp:sp>
    <dsp:sp modelId="{393CEA24-F14B-487E-9CE1-3341877FCBA5}">
      <dsp:nvSpPr>
        <dsp:cNvPr id="0" name=""/>
        <dsp:cNvSpPr/>
      </dsp:nvSpPr>
      <dsp:spPr>
        <a:xfrm>
          <a:off x="7544633" y="4687577"/>
          <a:ext cx="744435" cy="7444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712131" y="4687577"/>
        <a:ext cx="409439" cy="560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91DBE-DE26-4F7D-9807-84692F0DD134}">
      <dsp:nvSpPr>
        <dsp:cNvPr id="0" name=""/>
        <dsp:cNvSpPr/>
      </dsp:nvSpPr>
      <dsp:spPr>
        <a:xfrm>
          <a:off x="-412738" y="-109125"/>
          <a:ext cx="6811139" cy="1094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>
              <a:solidFill>
                <a:srgbClr val="C00000"/>
              </a:solidFill>
            </a:rPr>
            <a:t>Hyperventilation </a:t>
          </a:r>
          <a:r>
            <a:rPr lang="en-US" altLang="en-US" sz="2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→ </a:t>
          </a:r>
          <a:r>
            <a:rPr lang="en-US" alt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[Dissolved CO2] decrease</a:t>
          </a:r>
          <a:endParaRPr lang="en-US" sz="2400" kern="1200" dirty="0"/>
        </a:p>
      </dsp:txBody>
      <dsp:txXfrm>
        <a:off x="-380684" y="-77071"/>
        <a:ext cx="5502147" cy="1030295"/>
      </dsp:txXfrm>
    </dsp:sp>
    <dsp:sp modelId="{E96D4A82-A677-42A5-B739-62425D55210C}">
      <dsp:nvSpPr>
        <dsp:cNvPr id="0" name=""/>
        <dsp:cNvSpPr/>
      </dsp:nvSpPr>
      <dsp:spPr>
        <a:xfrm>
          <a:off x="6455" y="1111012"/>
          <a:ext cx="6811139" cy="777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r>
            <a:rPr lang="en-US" altLang="en-US" sz="2400" b="1" kern="1200" dirty="0"/>
            <a:t> PH </a:t>
          </a:r>
          <a:r>
            <a:rPr kumimoji="0" lang="en-US" altLang="en-US" sz="2400" b="1" i="0" u="none" strike="noStrike" kern="1200" cap="none" spc="0" normalizeH="0" baseline="0" noProof="0" dirty="0">
              <a:ln/>
              <a:effectLst/>
              <a:highlight>
                <a:srgbClr val="FFFF00"/>
              </a:highlight>
              <a:uLnTx/>
              <a:uFillTx/>
              <a:latin typeface="Trebuchet MS"/>
              <a:ea typeface="+mn-ea"/>
              <a:cs typeface="+mn-cs"/>
            </a:rPr>
            <a:t>Respiratory Alkalosis  </a:t>
          </a:r>
          <a:r>
            <a:rPr kumimoji="0" lang="en-US" altLang="en-US" sz="2400" b="1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→</a:t>
          </a:r>
          <a:r>
            <a:rPr lang="en-US" alt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Tetany</a:t>
          </a:r>
          <a:endParaRPr lang="en-US" sz="2400" b="1" kern="1200" dirty="0"/>
        </a:p>
      </dsp:txBody>
      <dsp:txXfrm>
        <a:off x="29214" y="1133771"/>
        <a:ext cx="5545635" cy="731530"/>
      </dsp:txXfrm>
    </dsp:sp>
    <dsp:sp modelId="{C487EB87-4589-4FF7-8EBB-781CED250D9B}">
      <dsp:nvSpPr>
        <dsp:cNvPr id="0" name=""/>
        <dsp:cNvSpPr/>
      </dsp:nvSpPr>
      <dsp:spPr>
        <a:xfrm>
          <a:off x="616020" y="2040389"/>
          <a:ext cx="6811139" cy="1094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this condition persists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/>
            <a:t>The kidney response by</a:t>
          </a:r>
          <a:r>
            <a:rPr lang="en-US" alt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r>
            <a:rPr lang="en-US" altLang="en-US" sz="2400" b="1" kern="1200" dirty="0"/>
            <a:t>  excretion of HCO3</a:t>
          </a:r>
          <a:endParaRPr lang="en-US" sz="2400" kern="1200" dirty="0"/>
        </a:p>
      </dsp:txBody>
      <dsp:txXfrm>
        <a:off x="648074" y="2072443"/>
        <a:ext cx="5527045" cy="1030295"/>
      </dsp:txXfrm>
    </dsp:sp>
    <dsp:sp modelId="{39895AEC-6981-4D52-A927-D9747D9E9185}">
      <dsp:nvSpPr>
        <dsp:cNvPr id="0" name=""/>
        <dsp:cNvSpPr/>
      </dsp:nvSpPr>
      <dsp:spPr>
        <a:xfrm>
          <a:off x="1055239" y="3245195"/>
          <a:ext cx="6811139" cy="1094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/>
            <a:t>Restoring the ratio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/>
            <a:t>[Dissolved CO2] /[ HCO3-]</a:t>
          </a:r>
          <a:endParaRPr lang="en-US" sz="2400" kern="1200" dirty="0"/>
        </a:p>
      </dsp:txBody>
      <dsp:txXfrm>
        <a:off x="1087293" y="3277249"/>
        <a:ext cx="5527045" cy="1030295"/>
      </dsp:txXfrm>
    </dsp:sp>
    <dsp:sp modelId="{B8DB90E0-6739-492F-8791-9E57BBE5F298}">
      <dsp:nvSpPr>
        <dsp:cNvPr id="0" name=""/>
        <dsp:cNvSpPr/>
      </dsp:nvSpPr>
      <dsp:spPr>
        <a:xfrm>
          <a:off x="741180" y="4561821"/>
          <a:ext cx="8462091" cy="1530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        PH 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≈ </a:t>
          </a:r>
          <a:r>
            <a:rPr lang="en-US" sz="2400" b="1" kern="1200" dirty="0"/>
            <a:t>normal </a:t>
          </a:r>
          <a:r>
            <a:rPr lang="en-US" sz="2400" b="1" kern="1200" dirty="0">
              <a:solidFill>
                <a:schemeClr val="tx1"/>
              </a:solidFill>
            </a:rPr>
            <a:t>but buffer base concentration  is reduced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highlight>
                <a:srgbClr val="FFFF00"/>
              </a:highlight>
            </a:rPr>
            <a:t>Compensated </a:t>
          </a:r>
          <a:r>
            <a:rPr lang="en-US" altLang="en-US" sz="2400" b="1" kern="1200" dirty="0">
              <a:highlight>
                <a:srgbClr val="FFFF00"/>
              </a:highlight>
            </a:rPr>
            <a:t>respiratory alkalosis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Low pCO</a:t>
          </a:r>
          <a:r>
            <a: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      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Lowered HCO</a:t>
          </a:r>
          <a:r>
            <a: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r>
            <a: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   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Relatively normal pH</a:t>
          </a:r>
          <a:r>
            <a:rPr lang="en-US" altLang="en-US" sz="2400" b="1" kern="1200" dirty="0">
              <a:solidFill>
                <a:srgbClr val="C00000"/>
              </a:solidFill>
            </a:rPr>
            <a:t> 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786019" y="4606660"/>
        <a:ext cx="6856715" cy="1441228"/>
      </dsp:txXfrm>
    </dsp:sp>
    <dsp:sp modelId="{7D7112EF-721E-4F47-875A-EAB72B9D89B8}">
      <dsp:nvSpPr>
        <dsp:cNvPr id="0" name=""/>
        <dsp:cNvSpPr/>
      </dsp:nvSpPr>
      <dsp:spPr>
        <a:xfrm>
          <a:off x="5687039" y="690396"/>
          <a:ext cx="711362" cy="7113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847095" y="690396"/>
        <a:ext cx="391250" cy="535300"/>
      </dsp:txXfrm>
    </dsp:sp>
    <dsp:sp modelId="{0E7A8C3C-9431-4FC9-89C5-B119581AAE3E}">
      <dsp:nvSpPr>
        <dsp:cNvPr id="0" name=""/>
        <dsp:cNvSpPr/>
      </dsp:nvSpPr>
      <dsp:spPr>
        <a:xfrm>
          <a:off x="6195663" y="1936800"/>
          <a:ext cx="711362" cy="7113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355719" y="1936800"/>
        <a:ext cx="391250" cy="535300"/>
      </dsp:txXfrm>
    </dsp:sp>
    <dsp:sp modelId="{3B76C2DC-133E-4183-843A-F0F49B7CBAA8}">
      <dsp:nvSpPr>
        <dsp:cNvPr id="0" name=""/>
        <dsp:cNvSpPr/>
      </dsp:nvSpPr>
      <dsp:spPr>
        <a:xfrm>
          <a:off x="6704287" y="3164964"/>
          <a:ext cx="711362" cy="7113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864343" y="3164964"/>
        <a:ext cx="391250" cy="535300"/>
      </dsp:txXfrm>
    </dsp:sp>
    <dsp:sp modelId="{393CEA24-F14B-487E-9CE1-3341877FCBA5}">
      <dsp:nvSpPr>
        <dsp:cNvPr id="0" name=""/>
        <dsp:cNvSpPr/>
      </dsp:nvSpPr>
      <dsp:spPr>
        <a:xfrm>
          <a:off x="7212911" y="4423528"/>
          <a:ext cx="711362" cy="7113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7372967" y="4423528"/>
        <a:ext cx="391250" cy="535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2AA6A-54C1-4D5C-A6F6-F0B27D1BAD30}">
      <dsp:nvSpPr>
        <dsp:cNvPr id="0" name=""/>
        <dsp:cNvSpPr/>
      </dsp:nvSpPr>
      <dsp:spPr>
        <a:xfrm>
          <a:off x="3516064" y="1735"/>
          <a:ext cx="2958677" cy="29586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6DF85C-AB76-443C-AC11-2D33601BCD04}">
      <dsp:nvSpPr>
        <dsp:cNvPr id="0" name=""/>
        <dsp:cNvSpPr/>
      </dsp:nvSpPr>
      <dsp:spPr>
        <a:xfrm>
          <a:off x="3656023" y="125999"/>
          <a:ext cx="532562" cy="5325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432E6E4-85F9-4713-B7F4-89A505E73D5C}">
      <dsp:nvSpPr>
        <dsp:cNvPr id="0" name=""/>
        <dsp:cNvSpPr/>
      </dsp:nvSpPr>
      <dsp:spPr>
        <a:xfrm>
          <a:off x="3922304" y="125999"/>
          <a:ext cx="2848630" cy="53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2304" y="125999"/>
        <a:ext cx="2848630" cy="532562"/>
      </dsp:txXfrm>
    </dsp:sp>
    <dsp:sp modelId="{D31A96EA-C342-4167-86A2-D73DD4EA6221}">
      <dsp:nvSpPr>
        <dsp:cNvPr id="0" name=""/>
        <dsp:cNvSpPr/>
      </dsp:nvSpPr>
      <dsp:spPr>
        <a:xfrm>
          <a:off x="3591521" y="632324"/>
          <a:ext cx="2848630" cy="495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 gain of base via the oral or intravenous route,</a:t>
          </a:r>
        </a:p>
      </dsp:txBody>
      <dsp:txXfrm>
        <a:off x="3591521" y="632324"/>
        <a:ext cx="2848630" cy="495598"/>
      </dsp:txXfrm>
    </dsp:sp>
    <dsp:sp modelId="{27069C25-09EE-449F-A45B-75C69AC09231}">
      <dsp:nvSpPr>
        <dsp:cNvPr id="0" name=""/>
        <dsp:cNvSpPr/>
      </dsp:nvSpPr>
      <dsp:spPr>
        <a:xfrm>
          <a:off x="3922304" y="1154160"/>
          <a:ext cx="81329" cy="813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E5DEE7-E925-45B1-A3C4-C03CFCF136F2}">
      <dsp:nvSpPr>
        <dsp:cNvPr id="0" name=""/>
        <dsp:cNvSpPr/>
      </dsp:nvSpPr>
      <dsp:spPr>
        <a:xfrm>
          <a:off x="3922304" y="1235489"/>
          <a:ext cx="2848630" cy="226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2304" y="1235489"/>
        <a:ext cx="2848630" cy="226559"/>
      </dsp:txXfrm>
    </dsp:sp>
    <dsp:sp modelId="{81AD6DBB-3146-4D3A-81DE-A7D49CD346F2}">
      <dsp:nvSpPr>
        <dsp:cNvPr id="0" name=""/>
        <dsp:cNvSpPr/>
      </dsp:nvSpPr>
      <dsp:spPr>
        <a:xfrm>
          <a:off x="5713977" y="2531701"/>
          <a:ext cx="2958677" cy="29586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C40DAB-5C93-4F4A-B43E-2271918538C9}">
      <dsp:nvSpPr>
        <dsp:cNvPr id="0" name=""/>
        <dsp:cNvSpPr/>
      </dsp:nvSpPr>
      <dsp:spPr>
        <a:xfrm>
          <a:off x="5732887" y="2671498"/>
          <a:ext cx="532562" cy="5325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74F997-1A6F-40FC-A92F-E55B532F6758}">
      <dsp:nvSpPr>
        <dsp:cNvPr id="0" name=""/>
        <dsp:cNvSpPr/>
      </dsp:nvSpPr>
      <dsp:spPr>
        <a:xfrm>
          <a:off x="3922304" y="2794994"/>
          <a:ext cx="2848630" cy="53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2304" y="2794994"/>
        <a:ext cx="2848630" cy="532562"/>
      </dsp:txXfrm>
    </dsp:sp>
    <dsp:sp modelId="{38996408-5B7B-4ACA-89DF-2D3DAD360C9D}">
      <dsp:nvSpPr>
        <dsp:cNvPr id="0" name=""/>
        <dsp:cNvSpPr/>
      </dsp:nvSpPr>
      <dsp:spPr>
        <a:xfrm>
          <a:off x="5830858" y="3371937"/>
          <a:ext cx="2848630" cy="495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Loss of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fixed acid </a:t>
          </a:r>
        </a:p>
      </dsp:txBody>
      <dsp:txXfrm>
        <a:off x="5830858" y="3371937"/>
        <a:ext cx="2848630" cy="495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6E1D8-B489-41E7-956A-4858A10D4B9E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75DF6-E5FD-450B-8025-7F44DCFA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4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0DAF2-1419-4870-9926-4500B0A302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819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0DAF2-1419-4870-9926-4500B0A302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611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0DAF2-1419-4870-9926-4500B0A302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842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0DAF2-1419-4870-9926-4500B0A302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584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0DAF2-1419-4870-9926-4500B0A302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259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0DAF2-1419-4870-9926-4500B0A302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308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0DAF2-1419-4870-9926-4500B0A302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71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DAF2-1419-4870-9926-4500B0A302F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520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75DF6-E5FD-450B-8025-7F44DCFAA7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374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0DAF2-1419-4870-9926-4500B0A302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925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if plasma pH falls below 7.0 enzymes lethally denatured</a:t>
            </a:r>
          </a:p>
          <a:p>
            <a:pPr eaLnBrk="1" hangingPunct="1"/>
            <a:r>
              <a:rPr lang="en-US" altLang="en-US" dirty="0"/>
              <a:t>if plasma pH rises above 7.6, free calcium concentration falls enough to produce fatal </a:t>
            </a:r>
            <a:r>
              <a:rPr lang="en-US" altLang="en-US" i="1" dirty="0"/>
              <a:t>tetany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1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0DAF2-1419-4870-9926-4500B0A302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509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if plasma pH falls below 7.0 enzymes lethally denatured</a:t>
            </a:r>
          </a:p>
          <a:p>
            <a:pPr eaLnBrk="1" hangingPunct="1"/>
            <a:r>
              <a:rPr lang="en-US" altLang="en-US" dirty="0"/>
              <a:t>if plasma pH rises above 7.6, free calcium concentration falls enough to produce fatal </a:t>
            </a:r>
            <a:r>
              <a:rPr lang="en-US" altLang="en-US" i="1" dirty="0"/>
              <a:t>tetany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05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5DF6-E5FD-450B-8025-7F44DCFAA7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17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DAF2-1419-4870-9926-4500B0A302F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52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D6A39-74AB-428A-9BFA-CFA0F7978DCB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6235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DAF2-1419-4870-9926-4500B0A302F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18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D6A39-74AB-428A-9BFA-CFA0F7978DCB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4716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75DF6-E5FD-450B-8025-7F44DCFAA7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59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5DF6-E5FD-450B-8025-7F44DCFAA78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26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5DF6-E5FD-450B-8025-7F44DCFAA78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778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5DF6-E5FD-450B-8025-7F44DCFAA78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0DAF2-1419-4870-9926-4500B0A302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208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abon-Roman"/>
              </a:rPr>
              <a:t>The loop and thiazide diuretics are commonly associated</a:t>
            </a:r>
            <a:r>
              <a:rPr lang="en-US" baseline="0" dirty="0">
                <a:latin typeface="Sabon-Roman"/>
              </a:rPr>
              <a:t> </a:t>
            </a:r>
            <a:r>
              <a:rPr lang="en-US" dirty="0">
                <a:latin typeface="Sabon-Roman"/>
              </a:rPr>
              <a:t>with metabolic alkalosis, the severity of which varies</a:t>
            </a:r>
            <a:r>
              <a:rPr lang="en-US" baseline="0" dirty="0">
                <a:latin typeface="Sabon-Roman"/>
              </a:rPr>
              <a:t> </a:t>
            </a:r>
            <a:r>
              <a:rPr lang="en-US" dirty="0">
                <a:latin typeface="Sabon-Roman"/>
              </a:rPr>
              <a:t>directly with the degree of diuresis. The volume contraction</a:t>
            </a:r>
            <a:r>
              <a:rPr lang="en-US" baseline="0" dirty="0">
                <a:latin typeface="Sabon-Roman"/>
              </a:rPr>
              <a:t> </a:t>
            </a:r>
            <a:r>
              <a:rPr lang="en-US" dirty="0">
                <a:latin typeface="Sabon-Roman"/>
              </a:rPr>
              <a:t>and loss of H</a:t>
            </a:r>
            <a:r>
              <a:rPr lang="en-US" sz="500" dirty="0">
                <a:latin typeface="MathematicalPi-One"/>
              </a:rPr>
              <a:t> </a:t>
            </a:r>
            <a:r>
              <a:rPr lang="en-US" dirty="0">
                <a:latin typeface="Sabon-Roman"/>
              </a:rPr>
              <a:t>in the urine contribute to the problem.</a:t>
            </a:r>
            <a:r>
              <a:rPr lang="en-US" baseline="0" dirty="0">
                <a:latin typeface="Sabon-Roman"/>
              </a:rPr>
              <a:t> </a:t>
            </a:r>
            <a:r>
              <a:rPr lang="en-US" dirty="0">
                <a:latin typeface="Sabon-Roman"/>
              </a:rPr>
              <a:t>The latter is primarily due to the enhanced H</a:t>
            </a:r>
            <a:r>
              <a:rPr lang="en-US" sz="500" dirty="0">
                <a:latin typeface="MathematicalPi-One"/>
              </a:rPr>
              <a:t> </a:t>
            </a:r>
            <a:r>
              <a:rPr lang="en-US" dirty="0">
                <a:latin typeface="Sabon-Roman"/>
              </a:rPr>
              <a:t>secretion</a:t>
            </a:r>
            <a:r>
              <a:rPr lang="en-US" baseline="0" dirty="0">
                <a:latin typeface="Sabon-Roman"/>
              </a:rPr>
              <a:t> </a:t>
            </a:r>
            <a:r>
              <a:rPr lang="en-US" dirty="0">
                <a:latin typeface="Sabon-Roman"/>
              </a:rPr>
              <a:t>in the distal tubule that results from an interplay between</a:t>
            </a:r>
            <a:r>
              <a:rPr lang="en-US" baseline="0" dirty="0">
                <a:latin typeface="Sabon-Roman"/>
              </a:rPr>
              <a:t> </a:t>
            </a:r>
            <a:r>
              <a:rPr lang="en-US" dirty="0">
                <a:latin typeface="Sabon-Roman"/>
              </a:rPr>
              <a:t>the diuretic-induced increase in Na</a:t>
            </a:r>
            <a:r>
              <a:rPr lang="en-US" sz="500" dirty="0">
                <a:latin typeface="MathematicalPi-One"/>
              </a:rPr>
              <a:t> </a:t>
            </a:r>
            <a:r>
              <a:rPr lang="en-US" dirty="0">
                <a:latin typeface="Sabon-Roman"/>
              </a:rPr>
              <a:t>delivery to the distal</a:t>
            </a:r>
            <a:r>
              <a:rPr lang="en-US" baseline="0" dirty="0">
                <a:latin typeface="Sabon-Roman"/>
              </a:rPr>
              <a:t> </a:t>
            </a:r>
            <a:r>
              <a:rPr lang="en-US" dirty="0">
                <a:latin typeface="Sabon-Roman"/>
              </a:rPr>
              <a:t>tubule and collecting duct where an accelerated excretion</a:t>
            </a:r>
          </a:p>
          <a:p>
            <a:r>
              <a:rPr lang="en-US" dirty="0">
                <a:latin typeface="Sabon-Roman"/>
              </a:rPr>
              <a:t>of H</a:t>
            </a:r>
            <a:r>
              <a:rPr lang="en-US" sz="500" dirty="0">
                <a:latin typeface="MathematicalPi-One"/>
              </a:rPr>
              <a:t> </a:t>
            </a:r>
            <a:r>
              <a:rPr lang="en-US" dirty="0">
                <a:latin typeface="Sabon-Roman"/>
              </a:rPr>
              <a:t>and K</a:t>
            </a:r>
            <a:r>
              <a:rPr lang="en-US" sz="500" dirty="0">
                <a:latin typeface="MathematicalPi-One"/>
              </a:rPr>
              <a:t> </a:t>
            </a:r>
            <a:r>
              <a:rPr lang="en-US" dirty="0">
                <a:latin typeface="Sabon-Roman"/>
              </a:rPr>
              <a:t>takes place and an increase in aldosterone</a:t>
            </a:r>
          </a:p>
          <a:p>
            <a:r>
              <a:rPr lang="en-US" dirty="0">
                <a:latin typeface="Sabon-Roman"/>
              </a:rPr>
              <a:t>secretion resulting from the volume contraction. Although</a:t>
            </a:r>
          </a:p>
          <a:p>
            <a:r>
              <a:rPr lang="en-US" dirty="0">
                <a:latin typeface="Sabon-Roman"/>
              </a:rPr>
              <a:t>aldosterone blunts the loss of Na, it also accelerates</a:t>
            </a:r>
          </a:p>
          <a:p>
            <a:r>
              <a:rPr lang="en-US" dirty="0">
                <a:latin typeface="Sabon-Roman"/>
              </a:rPr>
              <a:t>the secretion of K</a:t>
            </a:r>
            <a:r>
              <a:rPr lang="en-US" sz="500" dirty="0">
                <a:latin typeface="MathematicalPi-One"/>
              </a:rPr>
              <a:t> </a:t>
            </a:r>
            <a:r>
              <a:rPr lang="en-US" dirty="0">
                <a:latin typeface="Sabon-Roman"/>
              </a:rPr>
              <a:t>and H. The resulting loss of</a:t>
            </a:r>
          </a:p>
          <a:p>
            <a:r>
              <a:rPr lang="en-US" dirty="0">
                <a:latin typeface="Sabon-Roman"/>
              </a:rPr>
              <a:t>K</a:t>
            </a:r>
            <a:r>
              <a:rPr lang="en-US" sz="500" dirty="0">
                <a:latin typeface="MathematicalPi-One"/>
              </a:rPr>
              <a:t> </a:t>
            </a:r>
            <a:r>
              <a:rPr lang="en-US" dirty="0">
                <a:latin typeface="Sabon-Roman"/>
              </a:rPr>
              <a:t>also accelerates HCO</a:t>
            </a:r>
            <a:r>
              <a:rPr lang="en-US" sz="500" dirty="0">
                <a:latin typeface="Sabon-Roman"/>
              </a:rPr>
              <a:t>3</a:t>
            </a:r>
          </a:p>
          <a:p>
            <a:r>
              <a:rPr lang="en-US" sz="500" dirty="0">
                <a:latin typeface="MathematicalPi-One"/>
              </a:rPr>
              <a:t> </a:t>
            </a:r>
            <a:r>
              <a:rPr lang="en-US" dirty="0">
                <a:latin typeface="Sabon-Roman"/>
              </a:rPr>
              <a:t>reabsorption.</a:t>
            </a:r>
            <a:endParaRPr lang="en-US" dirty="0"/>
          </a:p>
          <a:p>
            <a:r>
              <a:rPr lang="en-US" dirty="0"/>
              <a:t>Chronic respiratory acidosis is associated</a:t>
            </a:r>
          </a:p>
          <a:p>
            <a:r>
              <a:rPr lang="en-US" dirty="0"/>
              <a:t>with a compensatory loss of H and Cl in the</a:t>
            </a:r>
          </a:p>
          <a:p>
            <a:r>
              <a:rPr lang="en-US" dirty="0"/>
              <a:t>urine along with HCO3</a:t>
            </a:r>
          </a:p>
          <a:p>
            <a:r>
              <a:rPr lang="en-US" dirty="0"/>
              <a:t> retention. When respiratory acidosis</a:t>
            </a:r>
          </a:p>
          <a:p>
            <a:r>
              <a:rPr lang="en-US" dirty="0"/>
              <a:t>is corrected abruptly, as with mechanical ventilation,</a:t>
            </a:r>
          </a:p>
          <a:p>
            <a:r>
              <a:rPr lang="en-US" dirty="0"/>
              <a:t>metabolic alkalosis may develop due to a rapid</a:t>
            </a:r>
          </a:p>
          <a:p>
            <a:r>
              <a:rPr lang="en-US" dirty="0"/>
              <a:t>drop in PCO2, while serum HCO3</a:t>
            </a:r>
          </a:p>
          <a:p>
            <a:r>
              <a:rPr lang="en-US" dirty="0"/>
              <a:t>, which must be eliminated</a:t>
            </a:r>
          </a:p>
          <a:p>
            <a:r>
              <a:rPr lang="en-US" dirty="0"/>
              <a:t>through the kidney, remains elevated.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5DF6-E5FD-450B-8025-7F44DCFAA78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353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problem lies with the renal excretion of H+ this will change the [HCO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] directly without replacement by an unmeasured ion, so the anion gap is less likely to change.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5DF6-E5FD-450B-8025-7F44DCFAA78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75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5DF6-E5FD-450B-8025-7F44DCFAA78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18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0DAF2-1419-4870-9926-4500B0A302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50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0DAF2-1419-4870-9926-4500B0A302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05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0DAF2-1419-4870-9926-4500B0A302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DAF2-1419-4870-9926-4500B0A302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6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0DAF2-1419-4870-9926-4500B0A302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588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0DAF2-1419-4870-9926-4500B0A302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41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3AC5-1521-482E-8D75-539D5459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CF93F-0893-42AA-B598-508FC6D98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4E4E9-0C3F-44D8-82B1-AE945E3E0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986D8-742D-44B5-8DB9-09FD515F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66739-204B-4458-ABA6-8CD387BA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6D2AC-2398-49B8-B054-7077F6F1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5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65A4-3CCE-465A-974A-C3CA7C42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CFE9F-FE56-4A64-8651-480CEA755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61649-E402-49E8-B0F7-72CBD82C2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3BA5E-17BA-4183-BA86-95B6727A4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CB252-DF36-45DD-B653-CD56134B1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98F69-106D-4D39-BEC9-98F49A6F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913E8-4AC5-4551-85C0-D2E0D03F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E613DA-29ED-478B-A04B-905D00AA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666E-8674-49DA-89C9-4302A61F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62ACB-FEB8-4759-92EA-730FD761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176BF-C647-4B3A-A4A3-13C4FB08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1E89B-4DD2-46C3-93DC-63B6EA52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52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9C8E0-7FEE-42E8-A766-81D74DC1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8FB83-79D4-43E9-A10D-B37D13119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2C679-DB23-4C6F-998F-A1A0A5A2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3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5BA2-04A9-49D4-BC22-CE35E575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BFA07-ED68-4DF1-90BF-479C4EBA2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8E448-15DB-4E42-93A5-827C479C5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B8613-FD31-4420-A092-7923A324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199BB-3929-4462-BEC1-EA36B0B7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93C3E-8430-425F-BE7B-AB34AB07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F76B-799B-40D7-9B48-02B53A1E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096692-5F19-45A6-8DC7-D09FE5DBC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DE767-B669-4458-9CE8-2547E5A07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800C1-BC07-4624-86BB-AE526092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06D7F-199C-4D7E-99F7-865BCDE0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42A19-0246-4BC3-BC11-B44DBA07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8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B171-65CD-4C2F-A26F-ED4B05BA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6BE4D-57D6-49C3-A0B7-8798F8AF2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C36B-B13F-4268-B265-0DFCD1C5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28798-5F71-4093-B320-5AD9F326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9DFC7-6FA0-4A85-AFE2-1017CF1E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69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FEE282-17E4-49B3-AF6A-8DE6D23A3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E67C9-D1BB-4B62-A9F7-366421428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002F2-D972-4F55-8E09-3B6EACE0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6ED31-1467-4708-853F-645C46D0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897D4-31D4-42A8-A0FB-BD11A0F6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8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1199-F451-41C0-9A56-6AB6DDFBC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3216211"/>
            <a:ext cx="7543800" cy="7617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9CE8-29F4-475E-8DD3-A17618982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304699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0C2C7-D7BA-4EDA-B098-DDED5D2C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2920" y="7228332"/>
            <a:ext cx="2313432" cy="276999"/>
          </a:xfrm>
        </p:spPr>
        <p:txBody>
          <a:bodyPr/>
          <a:lstStyle/>
          <a:p>
            <a:fld id="{B3C8CD3C-A0AD-4291-BEE8-2D2943F177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9BCE7-2A7F-4F16-891A-5F1F85F2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9856" y="7228332"/>
            <a:ext cx="3218688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77524-C2D5-4EA3-91E2-496797B2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2048" y="7228332"/>
            <a:ext cx="2313432" cy="276999"/>
          </a:xfrm>
        </p:spPr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1199-F451-41C0-9A56-6AB6DDFBC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9CE8-29F4-475E-8DD3-A17618982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0C2C7-D7BA-4EDA-B098-DDED5D2C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9BCE7-2A7F-4F16-891A-5F1F85F2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77524-C2D5-4EA3-91E2-496797B2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2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BD96-2814-4B24-8D73-296E8363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87235-014B-49EF-80F9-D0C9EE7C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9B274-CB70-41E6-892C-AF5D8FC6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09AD1-37AE-4CF4-8171-391481B7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F1BDB-6930-470D-8CEE-F2C9B8F8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8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EC88-1B54-4A16-A119-6EB0ED53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3CA97-C224-4304-BFB0-D6506879B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9D8D5-A061-4DD8-B854-56A8BA4E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6FEB1-8A31-438C-AC6F-A1E2E491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FEC14-3698-488A-9C01-568CCC54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2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6AE7D-DAAD-477B-B428-BF5EE5E8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C5DA6-873E-4DAA-8CEB-12B089489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8D078-F38C-4C7B-8A50-72527CFA2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8CD3C-A0AD-4291-BEE8-2D2943F177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25BC6-C610-4552-90DF-DD30702E6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0E76-877E-4129-9C5A-A8CD6E0CF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7">
            <a:extLst>
              <a:ext uri="{FF2B5EF4-FFF2-40B4-BE49-F238E27FC236}">
                <a16:creationId xmlns:a16="http://schemas.microsoft.com/office/drawing/2014/main" id="{7E26268E-1DB8-40F5-A361-0C291A5D6A16}"/>
              </a:ext>
            </a:extLst>
          </p:cNvPr>
          <p:cNvSpPr/>
          <p:nvPr/>
        </p:nvSpPr>
        <p:spPr>
          <a:xfrm>
            <a:off x="99876" y="6141069"/>
            <a:ext cx="9858647" cy="1457983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33400" y="2588462"/>
            <a:ext cx="10283894" cy="307776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cs typeface="+mj-cs"/>
            </a:endParaRPr>
          </a:p>
          <a:p>
            <a:pPr lvl="0"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staff:</a:t>
            </a:r>
          </a:p>
          <a:p>
            <a:pPr>
              <a:defRPr/>
            </a:pPr>
            <a:r>
              <a:rPr lang="en-GB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Dr.Adnan</a:t>
            </a:r>
            <a:r>
              <a:rPr lang="en-GB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Othafa</a:t>
            </a:r>
            <a:r>
              <a:rPr lang="en-GB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Dr.Nehaya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Al-Aubody</a:t>
            </a:r>
            <a:endParaRPr lang="ar-IQ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Safaa</a:t>
            </a:r>
            <a:r>
              <a:rPr lang="en-GB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ldin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Mahdi</a:t>
            </a: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Haider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Jumaa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Mohammed Fawzi</a:t>
            </a: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Haider Jamel 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Makki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Ali Mohammed Jawad</a:t>
            </a:r>
            <a:endParaRPr lang="en-GB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>
              <a:defRPr/>
            </a:pPr>
            <a:r>
              <a:rPr lang="en-GB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</a:t>
            </a:r>
          </a:p>
          <a:p>
            <a:pPr>
              <a:defRPr/>
            </a:pPr>
            <a:r>
              <a:rPr lang="en-GB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cs typeface="+mj-cs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+mj-cs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+mj-cs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610987"/>
            <a:ext cx="9101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URINARY SYSTEM MODULE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0000"/>
                </a:solidFill>
              </a:rPr>
              <a:t>Session:  </a:t>
            </a:r>
            <a:r>
              <a:rPr lang="en-US" sz="2400" b="1" kern="0" dirty="0">
                <a:solidFill>
                  <a:srgbClr val="C00000"/>
                </a:solidFill>
              </a:rPr>
              <a:t>6   </a:t>
            </a:r>
            <a:r>
              <a:rPr lang="en-US" sz="2400" b="1" kern="0" dirty="0"/>
              <a:t>lecture </a:t>
            </a:r>
            <a:r>
              <a:rPr lang="en-US" sz="2400" b="1" kern="0" dirty="0">
                <a:solidFill>
                  <a:srgbClr val="FF0000"/>
                </a:solidFill>
              </a:rPr>
              <a:t>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C00000"/>
                </a:solidFill>
              </a:rPr>
              <a:t> Acid base balance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6574" y="782828"/>
            <a:ext cx="7380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Academic year 2021-2022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3</a:t>
            </a:r>
            <a:r>
              <a:rPr lang="en-US" sz="2800" b="1" kern="0" baseline="30000" dirty="0">
                <a:solidFill>
                  <a:srgbClr val="000000"/>
                </a:solidFill>
              </a:rPr>
              <a:t>rd</a:t>
            </a:r>
            <a:r>
              <a:rPr lang="en-US" sz="2800" b="1" kern="0" dirty="0">
                <a:solidFill>
                  <a:srgbClr val="000000"/>
                </a:solidFill>
              </a:rPr>
              <a:t> year S6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" y="6163589"/>
            <a:ext cx="764625" cy="73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8" y="7007507"/>
            <a:ext cx="652338" cy="52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2999" y="6163589"/>
            <a:ext cx="8815525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1-Porth, C.M. Essentials of Pathophysiology.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Lippincot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2- Guyton and Hall Textbook of Medical Physiology, 12th Ed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0744" y="6869732"/>
            <a:ext cx="7794497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prstClr val="black"/>
                </a:solidFill>
              </a:rPr>
              <a:t>For more discussion, questions or cases need help  please post to the session group</a:t>
            </a:r>
            <a:endParaRPr lang="ar-IQ" sz="2200" b="1" dirty="0">
              <a:solidFill>
                <a:prstClr val="black"/>
              </a:solidFill>
            </a:endParaRPr>
          </a:p>
          <a:p>
            <a:endParaRPr lang="en-US" sz="2200" b="1" dirty="0"/>
          </a:p>
        </p:txBody>
      </p:sp>
      <p:pic>
        <p:nvPicPr>
          <p:cNvPr id="18" name="Picture 17" descr="IMG_4551.JPG">
            <a:extLst>
              <a:ext uri="{FF2B5EF4-FFF2-40B4-BE49-F238E27FC236}">
                <a16:creationId xmlns:a16="http://schemas.microsoft.com/office/drawing/2014/main" id="{3D59B1C0-881E-428B-AA12-914A3019B3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9192" y="6870216"/>
            <a:ext cx="909332" cy="85646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1A94F4B-6D79-4452-9D96-D0F11C2F277C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2F49E38-50A3-4BC9-B88A-47BD26CAD89F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4" name="object 4"/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0AD1A18-85DB-49CC-90B6-ECBA2541A5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04B41FE7-A6B2-4FC3-830E-EC0A0C189CE4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3144192-FFF1-414A-8783-D5A74BED75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25435" y="28816"/>
            <a:ext cx="723569" cy="731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93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33"/>
    </mc:Choice>
    <mc:Fallback xmlns="">
      <p:transition spd="slow" advTm="6203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8937498" y="1143000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LO2</a:t>
            </a:r>
            <a:endParaRPr kumimoji="0" lang="en-GB" sz="26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5008566" y="2582435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33F94C-BDE8-445F-B349-8A9BF6553066}"/>
              </a:ext>
            </a:extLst>
          </p:cNvPr>
          <p:cNvSpPr txBox="1"/>
          <p:nvPr/>
        </p:nvSpPr>
        <p:spPr>
          <a:xfrm>
            <a:off x="533400" y="1056823"/>
            <a:ext cx="66751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CO2 ,HCO3 buffer system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704107-7A08-46EB-8E3B-4E9B1EDD74C5}"/>
              </a:ext>
            </a:extLst>
          </p:cNvPr>
          <p:cNvSpPr txBox="1"/>
          <p:nvPr/>
        </p:nvSpPr>
        <p:spPr>
          <a:xfrm>
            <a:off x="277401" y="1479247"/>
            <a:ext cx="9503598" cy="5806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5935" marR="0" lvl="0" indent="-495935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Ventilatory rate determines the pCO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990124" marR="0" lvl="0" indent="-29337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↑ ventilation ↓ pCO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990124" marR="0" lvl="0" indent="-29337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↓ ventilation ↑ pCO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a pCO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5.3 kPa, H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dissolves 1.2 mmol/L. Dissolved CO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can then react with H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in different components of blood.</a:t>
            </a:r>
          </a:p>
          <a:p>
            <a:pPr marL="977900" marR="0" lvl="0" indent="-255588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dissolving in plasma.</a:t>
            </a:r>
          </a:p>
          <a:p>
            <a:pPr marL="977900" marR="0" lvl="0" indent="-255588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dissolving in the RBC.</a:t>
            </a:r>
          </a:p>
          <a:p>
            <a:pPr marL="977900" marR="0" lvl="0" indent="-255588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forming carbamino compounds.</a:t>
            </a:r>
          </a:p>
          <a:p>
            <a:pPr marL="495935" marR="0" lvl="0" indent="-495935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Changes in pCO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alter the plasma pH</a:t>
            </a:r>
          </a:p>
          <a:p>
            <a:pPr marL="495935" marR="0" lvl="0" indent="-495935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constant [HCO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</a:t>
            </a:r>
          </a:p>
          <a:p>
            <a:pPr marL="990124" marR="0" lvl="0" indent="-29337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rise pCO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↓ the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90124" marR="0" lvl="0" indent="-29337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reduction pCO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↑ the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Picture 18" descr="IMG_4551.JPG">
            <a:extLst>
              <a:ext uri="{FF2B5EF4-FFF2-40B4-BE49-F238E27FC236}">
                <a16:creationId xmlns:a16="http://schemas.microsoft.com/office/drawing/2014/main" id="{9609E274-C1F0-4C70-91CB-1AA086F438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9836" y="7162800"/>
            <a:ext cx="598688" cy="5638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2810531-FE90-4B87-9986-9D4CBA93460C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64F6DAE-FE72-4644-B5AF-AE564D6B6640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2" name="object 4">
                <a:extLst>
                  <a:ext uri="{FF2B5EF4-FFF2-40B4-BE49-F238E27FC236}">
                    <a16:creationId xmlns:a16="http://schemas.microsoft.com/office/drawing/2014/main" id="{51472EB4-5D6F-4E6A-A997-E00643DF72AF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612FFF2E-19C9-4E4D-ADCC-7F0C0CCD3109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24" name="object 6">
                <a:extLst>
                  <a:ext uri="{FF2B5EF4-FFF2-40B4-BE49-F238E27FC236}">
                    <a16:creationId xmlns:a16="http://schemas.microsoft.com/office/drawing/2014/main" id="{E4DB44C5-8A20-4F4B-B6F2-171607A4D342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2F887A87-D2AB-4681-9167-2213FB90C83E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8">
                <a:extLst>
                  <a:ext uri="{FF2B5EF4-FFF2-40B4-BE49-F238E27FC236}">
                    <a16:creationId xmlns:a16="http://schemas.microsoft.com/office/drawing/2014/main" id="{6DF0C6FD-C2E3-4E93-BD40-22B90967D266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6EBF78E-3CCF-401D-959A-18CDD3F584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F8C26796-52D7-4E5F-A330-F858CC5079FC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358EFAE2-E4E7-4617-BE1F-B00C135A95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11325" y="52662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8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9080500" y="758702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LO2</a:t>
            </a:r>
            <a:endParaRPr kumimoji="0" lang="en-GB" sz="26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4148714" y="2770995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Circle: Hollow 18">
            <a:extLst>
              <a:ext uri="{FF2B5EF4-FFF2-40B4-BE49-F238E27FC236}">
                <a16:creationId xmlns:a16="http://schemas.microsoft.com/office/drawing/2014/main" id="{5B0271A9-1E4C-4A2D-A339-7F8D1CE131C0}"/>
              </a:ext>
            </a:extLst>
          </p:cNvPr>
          <p:cNvSpPr/>
          <p:nvPr/>
        </p:nvSpPr>
        <p:spPr>
          <a:xfrm rot="5400000">
            <a:off x="4277719" y="1034629"/>
            <a:ext cx="4148310" cy="5431852"/>
          </a:xfrm>
          <a:prstGeom prst="donut">
            <a:avLst/>
          </a:prstGeom>
          <a:solidFill>
            <a:srgbClr val="FF1D1D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679F93E-B615-4EBD-8B99-A6F231CA1552}"/>
              </a:ext>
            </a:extLst>
          </p:cNvPr>
          <p:cNvSpPr/>
          <p:nvPr/>
        </p:nvSpPr>
        <p:spPr>
          <a:xfrm rot="5400000">
            <a:off x="5207947" y="1941685"/>
            <a:ext cx="2281576" cy="3614907"/>
          </a:xfrm>
          <a:prstGeom prst="flowChartConnector">
            <a:avLst/>
          </a:prstGeom>
          <a:solidFill>
            <a:srgbClr val="FF575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4702748" y="3863940"/>
            <a:ext cx="13292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</a:t>
            </a:r>
            <a:r>
              <a:rPr kumimoji="0" lang="en-GB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H</a:t>
            </a:r>
            <a:r>
              <a:rPr kumimoji="0" lang="en-GB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endParaRPr kumimoji="0" lang="en-GB" sz="18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6582665" y="3932361"/>
            <a:ext cx="1353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HCO</a:t>
            </a:r>
            <a:r>
              <a:rPr kumimoji="0" lang="en-GB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5845748" y="2895600"/>
            <a:ext cx="1173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Hgb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H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 flipH="1" flipV="1">
            <a:off x="6746813" y="3268786"/>
            <a:ext cx="0" cy="588486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>
            <a:off x="7369748" y="4365396"/>
            <a:ext cx="33179" cy="1995364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 flipV="1">
            <a:off x="7532149" y="4413987"/>
            <a:ext cx="0" cy="1435426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7445948" y="590356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>
            <a:off x="6074348" y="4079046"/>
            <a:ext cx="57277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Line 7"/>
          <p:cNvSpPr>
            <a:spLocks noChangeShapeType="1"/>
          </p:cNvSpPr>
          <p:nvPr/>
        </p:nvSpPr>
        <p:spPr bwMode="auto">
          <a:xfrm>
            <a:off x="5814245" y="6557610"/>
            <a:ext cx="69305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4330162" y="7146096"/>
            <a:ext cx="17556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[Dissolved CO</a:t>
            </a:r>
            <a:r>
              <a:rPr kumimoji="0" lang="en-GB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</a:t>
            </a:r>
            <a:endParaRPr kumimoji="0" lang="en-GB" sz="1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3" name="Text Box 9"/>
          <p:cNvSpPr txBox="1">
            <a:spLocks noChangeArrowheads="1"/>
          </p:cNvSpPr>
          <p:nvPr/>
        </p:nvSpPr>
        <p:spPr bwMode="auto">
          <a:xfrm>
            <a:off x="4412236" y="7488361"/>
            <a:ext cx="1345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1.2 mmol.l</a:t>
            </a:r>
            <a:r>
              <a:rPr kumimoji="0" lang="en-GB" sz="1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6624734" y="7488361"/>
            <a:ext cx="1287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mmol.l</a:t>
            </a:r>
            <a:r>
              <a:rPr kumimoji="0" lang="en-GB" sz="1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5" name="Line 11"/>
          <p:cNvSpPr>
            <a:spLocks noChangeShapeType="1"/>
          </p:cNvSpPr>
          <p:nvPr/>
        </p:nvSpPr>
        <p:spPr bwMode="auto">
          <a:xfrm flipH="1">
            <a:off x="6624734" y="7072754"/>
            <a:ext cx="1229360" cy="0"/>
          </a:xfrm>
          <a:prstGeom prst="line">
            <a:avLst/>
          </a:prstGeom>
          <a:noFill/>
          <a:ln w="2540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Line 12"/>
          <p:cNvSpPr>
            <a:spLocks noChangeShapeType="1"/>
          </p:cNvSpPr>
          <p:nvPr/>
        </p:nvSpPr>
        <p:spPr bwMode="auto">
          <a:xfrm>
            <a:off x="4740531" y="6999411"/>
            <a:ext cx="73691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6561869" y="6351552"/>
            <a:ext cx="1353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HCO</a:t>
            </a:r>
            <a:r>
              <a:rPr kumimoji="0" lang="en-GB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8" name="Text Box 20"/>
          <p:cNvSpPr txBox="1">
            <a:spLocks noChangeArrowheads="1"/>
          </p:cNvSpPr>
          <p:nvPr/>
        </p:nvSpPr>
        <p:spPr bwMode="auto">
          <a:xfrm>
            <a:off x="4466369" y="6384731"/>
            <a:ext cx="1353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</a:t>
            </a:r>
            <a:r>
              <a:rPr kumimoji="0" lang="en-GB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H</a:t>
            </a:r>
            <a:r>
              <a:rPr kumimoji="0" lang="en-GB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9" name="Text Box 25"/>
          <p:cNvSpPr txBox="1">
            <a:spLocks noChangeArrowheads="1"/>
          </p:cNvSpPr>
          <p:nvPr/>
        </p:nvSpPr>
        <p:spPr bwMode="auto">
          <a:xfrm>
            <a:off x="5769548" y="5939135"/>
            <a:ext cx="1141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FD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Plasma</a:t>
            </a:r>
          </a:p>
        </p:txBody>
      </p:sp>
      <p:sp>
        <p:nvSpPr>
          <p:cNvPr id="80" name="Text Box 24"/>
          <p:cNvSpPr txBox="1">
            <a:spLocks noChangeArrowheads="1"/>
          </p:cNvSpPr>
          <p:nvPr/>
        </p:nvSpPr>
        <p:spPr bwMode="auto">
          <a:xfrm>
            <a:off x="5159948" y="1219200"/>
            <a:ext cx="2244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  Blood Cell</a:t>
            </a:r>
          </a:p>
        </p:txBody>
      </p:sp>
      <p:sp>
        <p:nvSpPr>
          <p:cNvPr id="81" name="Line 26"/>
          <p:cNvSpPr>
            <a:spLocks noChangeShapeType="1"/>
          </p:cNvSpPr>
          <p:nvPr/>
        </p:nvSpPr>
        <p:spPr bwMode="auto">
          <a:xfrm>
            <a:off x="5479035" y="4495800"/>
            <a:ext cx="671513" cy="0"/>
          </a:xfrm>
          <a:prstGeom prst="line">
            <a:avLst/>
          </a:prstGeom>
          <a:noFill/>
          <a:ln w="18097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89387" y="859867"/>
            <a:ext cx="8281549" cy="562544"/>
          </a:xfrm>
          <a:prstGeom prst="rect">
            <a:avLst/>
          </a:prstGeom>
          <a:noFill/>
          <a:ln/>
        </p:spPr>
        <p:txBody>
          <a:bodyPr wrap="square" lIns="92075" tIns="46038" rIns="92075" bIns="46038" anchor="ctr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Formation of plasma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HCO</a:t>
            </a:r>
            <a:r>
              <a:rPr kumimoji="0" lang="en-GB" sz="3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kumimoji="0" lang="en-GB" sz="3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in the RBC</a:t>
            </a:r>
          </a:p>
        </p:txBody>
      </p:sp>
      <p:sp>
        <p:nvSpPr>
          <p:cNvPr id="2" name="Rectangle 1"/>
          <p:cNvSpPr/>
          <p:nvPr/>
        </p:nvSpPr>
        <p:spPr>
          <a:xfrm>
            <a:off x="695695" y="3474720"/>
            <a:ext cx="1005840" cy="914400"/>
          </a:xfrm>
          <a:prstGeom prst="rect">
            <a:avLst/>
          </a:prstGeom>
          <a:solidFill>
            <a:srgbClr val="FFD9D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868825" y="3792146"/>
            <a:ext cx="426575" cy="3525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810343" y="2891135"/>
            <a:ext cx="7136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Cell</a:t>
            </a: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 rot="5400000" flipV="1">
            <a:off x="2292855" y="4470744"/>
            <a:ext cx="1847001" cy="140351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rot="5400000" flipV="1">
            <a:off x="1798782" y="3627582"/>
            <a:ext cx="0" cy="66963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1039279" y="3486090"/>
            <a:ext cx="7133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133853" y="3714690"/>
            <a:ext cx="877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rot="5400000" flipV="1">
            <a:off x="3731524" y="3121924"/>
            <a:ext cx="42899" cy="179045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2" name="Picture 51" descr="IMG_4551.JPG">
            <a:extLst>
              <a:ext uri="{FF2B5EF4-FFF2-40B4-BE49-F238E27FC236}">
                <a16:creationId xmlns:a16="http://schemas.microsoft.com/office/drawing/2014/main" id="{2361703F-2CED-4EAC-BE2E-206E5612BC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4231" y="7072754"/>
            <a:ext cx="694292" cy="653926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AB6957FD-D135-459C-A043-61202275147E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2A2735C-DD9E-49D9-A269-0692F3763F66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56" name="object 4">
                <a:extLst>
                  <a:ext uri="{FF2B5EF4-FFF2-40B4-BE49-F238E27FC236}">
                    <a16:creationId xmlns:a16="http://schemas.microsoft.com/office/drawing/2014/main" id="{0FE5A460-6D25-4FA4-8540-D1DB25821B9E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">
                <a:extLst>
                  <a:ext uri="{FF2B5EF4-FFF2-40B4-BE49-F238E27FC236}">
                    <a16:creationId xmlns:a16="http://schemas.microsoft.com/office/drawing/2014/main" id="{753BCA45-7FA7-4E37-8E68-2AFF9C94017B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58" name="object 6">
                <a:extLst>
                  <a:ext uri="{FF2B5EF4-FFF2-40B4-BE49-F238E27FC236}">
                    <a16:creationId xmlns:a16="http://schemas.microsoft.com/office/drawing/2014/main" id="{FDBCEDC6-FD0A-42ED-A69E-0E5CBC615BEE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7">
                <a:extLst>
                  <a:ext uri="{FF2B5EF4-FFF2-40B4-BE49-F238E27FC236}">
                    <a16:creationId xmlns:a16="http://schemas.microsoft.com/office/drawing/2014/main" id="{680D3933-36B2-4DC7-8FAF-3D5A6EC293A9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8">
                <a:extLst>
                  <a:ext uri="{FF2B5EF4-FFF2-40B4-BE49-F238E27FC236}">
                    <a16:creationId xmlns:a16="http://schemas.microsoft.com/office/drawing/2014/main" id="{A4E2189F-9FE3-409C-BFF7-E6804306986C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528900FB-D584-4E0C-8A75-C91510B702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55" name="object 6">
              <a:extLst>
                <a:ext uri="{FF2B5EF4-FFF2-40B4-BE49-F238E27FC236}">
                  <a16:creationId xmlns:a16="http://schemas.microsoft.com/office/drawing/2014/main" id="{BFC6B4B8-D4C0-42BE-B3DF-1179081E855E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99B87811-6542-4ADA-B4E6-90F159F18D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57791" y="40120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1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2" grpId="0"/>
      <p:bldP spid="63" grpId="0"/>
      <p:bldP spid="64" grpId="0"/>
      <p:bldP spid="65" grpId="0" animBg="1"/>
      <p:bldP spid="67" grpId="0" animBg="1"/>
      <p:bldP spid="68" grpId="0" animBg="1"/>
      <p:bldP spid="69" grpId="0"/>
      <p:bldP spid="70" grpId="0" animBg="1"/>
      <p:bldP spid="71" grpId="0" animBg="1"/>
      <p:bldP spid="72" grpId="0"/>
      <p:bldP spid="73" grpId="0"/>
      <p:bldP spid="74" grpId="0"/>
      <p:bldP spid="75" grpId="0" animBg="1"/>
      <p:bldP spid="76" grpId="0" animBg="1"/>
      <p:bldP spid="77" grpId="0"/>
      <p:bldP spid="78" grpId="0"/>
      <p:bldP spid="79" grpId="0"/>
      <p:bldP spid="80" grpId="0"/>
      <p:bldP spid="81" grpId="0" animBg="1"/>
      <p:bldP spid="2" grpId="0" animBg="1"/>
      <p:bldP spid="4" grpId="0" animBg="1"/>
      <p:bldP spid="30" grpId="0"/>
      <p:bldP spid="31" grpId="0" animBg="1"/>
      <p:bldP spid="32" grpId="0" animBg="1"/>
      <p:bldP spid="33" grpId="0"/>
      <p:bldP spid="34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9133729" y="979357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LO2</a:t>
            </a:r>
            <a:endParaRPr kumimoji="0" lang="en-GB" sz="26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5008566" y="3206537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2920" y="1228656"/>
            <a:ext cx="4907280" cy="656271"/>
          </a:xfrm>
          <a:prstGeom prst="rect">
            <a:avLst/>
          </a:prstGeom>
          <a:noFill/>
          <a:ln/>
        </p:spPr>
        <p:txBody>
          <a:bodyPr wrap="square" lIns="101283" tIns="50642" rIns="101283" bIns="50642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arterial blood vessel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2920" y="2262046"/>
            <a:ext cx="9052560" cy="4534256"/>
          </a:xfrm>
          <a:prstGeom prst="rect">
            <a:avLst/>
          </a:prstGeom>
          <a:noFill/>
          <a:ln/>
        </p:spPr>
        <p:txBody>
          <a:bodyPr wrap="square" lIns="101283" tIns="50642" rIns="101283" bIns="50642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Although CO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(pCO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a major determinant of acid-base status (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pH), but so the HCO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conc.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which is the important determinant of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HCO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formed inside the RBC (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a reaction of CO</a:t>
            </a:r>
            <a:r>
              <a:rPr kumimoji="0" lang="en-GB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Conc. of HCO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controlled by the kidney</a:t>
            </a:r>
          </a:p>
        </p:txBody>
      </p:sp>
      <p:pic>
        <p:nvPicPr>
          <p:cNvPr id="28" name="Picture 27" descr="IMG_4551.JPG">
            <a:extLst>
              <a:ext uri="{FF2B5EF4-FFF2-40B4-BE49-F238E27FC236}">
                <a16:creationId xmlns:a16="http://schemas.microsoft.com/office/drawing/2014/main" id="{97C91908-D6D2-4283-A30A-7022253451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8932" y="7086600"/>
            <a:ext cx="679591" cy="6400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0ABEE02-5495-442D-A98A-B2B69F10F984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3F6589A-353D-468E-A794-09F22476ADE1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30" name="object 4">
                <a:extLst>
                  <a:ext uri="{FF2B5EF4-FFF2-40B4-BE49-F238E27FC236}">
                    <a16:creationId xmlns:a16="http://schemas.microsoft.com/office/drawing/2014/main" id="{9CAD828D-5EFE-4961-A526-95D8DB1C3064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5">
                <a:extLst>
                  <a:ext uri="{FF2B5EF4-FFF2-40B4-BE49-F238E27FC236}">
                    <a16:creationId xmlns:a16="http://schemas.microsoft.com/office/drawing/2014/main" id="{674439C1-9E40-4524-99B4-6CC8A367DE8A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2" name="object 6">
                <a:extLst>
                  <a:ext uri="{FF2B5EF4-FFF2-40B4-BE49-F238E27FC236}">
                    <a16:creationId xmlns:a16="http://schemas.microsoft.com/office/drawing/2014/main" id="{5AC424FA-B80E-44CC-9526-4002B55079C5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7">
                <a:extLst>
                  <a:ext uri="{FF2B5EF4-FFF2-40B4-BE49-F238E27FC236}">
                    <a16:creationId xmlns:a16="http://schemas.microsoft.com/office/drawing/2014/main" id="{C1518388-E592-42CD-B617-265632730CA2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8">
                <a:extLst>
                  <a:ext uri="{FF2B5EF4-FFF2-40B4-BE49-F238E27FC236}">
                    <a16:creationId xmlns:a16="http://schemas.microsoft.com/office/drawing/2014/main" id="{5927B2CA-39C3-40B4-9164-823F15DD8A16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55E16D4-8199-4877-BBCE-63EA72DD37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2B2CA83A-B698-4457-9436-5B20E31A5BCC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19339D2-FA1D-4F76-A6BB-CF4BBEAE78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19991" y="2062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2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9116362" y="899898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LO2</a:t>
            </a:r>
            <a:endParaRPr kumimoji="0" lang="en-GB" sz="26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5008566" y="3344435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DD389C1-FEE2-4AAD-BE5C-DA2432C0A639}"/>
              </a:ext>
            </a:extLst>
          </p:cNvPr>
          <p:cNvSpPr txBox="1">
            <a:spLocks noChangeArrowheads="1"/>
          </p:cNvSpPr>
          <p:nvPr/>
        </p:nvSpPr>
        <p:spPr>
          <a:xfrm>
            <a:off x="676041" y="1277940"/>
            <a:ext cx="3362560" cy="882741"/>
          </a:xfrm>
          <a:prstGeom prst="rect">
            <a:avLst/>
          </a:prstGeom>
          <a:noFill/>
        </p:spPr>
        <p:txBody>
          <a:bodyPr vert="horz" lIns="101283" tIns="50642" rIns="101283" bIns="50642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Compensation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4D2435-7DEF-4341-91EC-1133D2900202}"/>
              </a:ext>
            </a:extLst>
          </p:cNvPr>
          <p:cNvSpPr/>
          <p:nvPr/>
        </p:nvSpPr>
        <p:spPr>
          <a:xfrm>
            <a:off x="278540" y="2209800"/>
            <a:ext cx="9420378" cy="43650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02920" marR="0" lvl="0" indent="-50292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0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Alterations in pCO</a:t>
            </a:r>
            <a:r>
              <a:rPr kumimoji="0" lang="en-US" altLang="en-US" sz="308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30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can be compensated by changes in HCO</a:t>
            </a:r>
            <a:r>
              <a:rPr kumimoji="0" lang="en-US" altLang="en-US" sz="308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altLang="en-US" sz="308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0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conc. </a:t>
            </a:r>
          </a:p>
          <a:p>
            <a:pPr marL="502920" marR="0" lvl="0" indent="-50292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30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Plasma pH depends not on absolute levels of HCO</a:t>
            </a:r>
            <a:r>
              <a:rPr kumimoji="0" lang="en-GB" sz="308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GB" sz="308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GB" sz="30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pCO</a:t>
            </a:r>
            <a:r>
              <a:rPr kumimoji="0" lang="en-GB" sz="308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30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but on the ratio of </a:t>
            </a:r>
            <a:r>
              <a:rPr kumimoji="0" lang="en-US" altLang="en-US" sz="30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HCO</a:t>
            </a:r>
            <a:r>
              <a:rPr kumimoji="0" lang="en-US" altLang="en-US" sz="308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altLang="en-US" sz="308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0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pCO</a:t>
            </a:r>
            <a:r>
              <a:rPr kumimoji="0" lang="en-US" altLang="en-US" sz="308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30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02920" marR="0" lvl="0" indent="-50292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0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kidneys control HCO</a:t>
            </a:r>
            <a:r>
              <a:rPr kumimoji="0" lang="en-US" altLang="en-US" sz="308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altLang="en-US" sz="308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0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conc. and t</a:t>
            </a:r>
            <a:r>
              <a:rPr kumimoji="0" lang="en-GB" sz="30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renal response may require several days to reach completion.</a:t>
            </a:r>
          </a:p>
        </p:txBody>
      </p:sp>
      <p:pic>
        <p:nvPicPr>
          <p:cNvPr id="28" name="Picture 27" descr="IMG_4551.JPG">
            <a:extLst>
              <a:ext uri="{FF2B5EF4-FFF2-40B4-BE49-F238E27FC236}">
                <a16:creationId xmlns:a16="http://schemas.microsoft.com/office/drawing/2014/main" id="{F499D58D-63C4-42C4-A5FA-DF3E02148F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8932" y="7086600"/>
            <a:ext cx="679591" cy="6400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A80F8B-4756-48CF-B7FA-BFE1E0814010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7983D17-04FE-454E-9F6E-0E46ECFDFDB8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9" name="object 4">
                <a:extLst>
                  <a:ext uri="{FF2B5EF4-FFF2-40B4-BE49-F238E27FC236}">
                    <a16:creationId xmlns:a16="http://schemas.microsoft.com/office/drawing/2014/main" id="{89DA8783-CCC1-4796-876E-3B743796C2E7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5416911A-7B4C-4023-89D6-A67EA425D462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1" name="object 6">
                <a:extLst>
                  <a:ext uri="{FF2B5EF4-FFF2-40B4-BE49-F238E27FC236}">
                    <a16:creationId xmlns:a16="http://schemas.microsoft.com/office/drawing/2014/main" id="{96D57907-E614-464A-B46F-F04A35FFD2B6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7">
                <a:extLst>
                  <a:ext uri="{FF2B5EF4-FFF2-40B4-BE49-F238E27FC236}">
                    <a16:creationId xmlns:a16="http://schemas.microsoft.com/office/drawing/2014/main" id="{F25E0A52-1679-44BD-9D27-ED2EFFFDA07B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8">
                <a:extLst>
                  <a:ext uri="{FF2B5EF4-FFF2-40B4-BE49-F238E27FC236}">
                    <a16:creationId xmlns:a16="http://schemas.microsoft.com/office/drawing/2014/main" id="{D72DA84C-CB6C-4EBD-B68F-9F293212475D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DD91921-CAD0-4840-BE02-F8FF0BF073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6DB48640-70E6-4AD8-AB13-E60FA2B5A70B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BA09A3E-069A-433F-AA2A-80D207CB2D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91807" y="2062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2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9116362" y="1015567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LO3</a:t>
            </a:r>
            <a:endParaRPr kumimoji="0" lang="en-GB" sz="26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5008566" y="2582435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295959" y="1514532"/>
            <a:ext cx="9425213" cy="6362428"/>
            <a:chOff x="600936" y="1136497"/>
            <a:chExt cx="9055899" cy="6362428"/>
          </a:xfrm>
        </p:grpSpPr>
        <p:sp>
          <p:nvSpPr>
            <p:cNvPr id="6" name="Freeform 5"/>
            <p:cNvSpPr/>
            <p:nvPr/>
          </p:nvSpPr>
          <p:spPr>
            <a:xfrm rot="21600000">
              <a:off x="600936" y="1136497"/>
              <a:ext cx="2832690" cy="59501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190020" rIns="36000" bIns="1190020" numCol="1" spcCol="1270" anchor="ctr" anchorCtr="0">
              <a:noAutofit/>
            </a:bodyPr>
            <a:lstStyle/>
            <a:p>
              <a:pPr marL="263525" marR="0" lvl="0" indent="-263525" algn="l" defTabSz="12446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185738" algn="l"/>
                </a:tabLst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Hypoventilation → hypercapnia (rise in pCO</a:t>
              </a:r>
              <a:r>
                <a:rPr kumimoji="0" lang="en-GB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824144" y="1548823"/>
              <a:ext cx="2832691" cy="59501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190020" rIns="72000" bIns="1190020" numCol="1" spcCol="1270" anchor="ctr" anchorCtr="0">
              <a:noAutofit/>
            </a:bodyPr>
            <a:lstStyle/>
            <a:p>
              <a:pPr marL="365125" indent="-282575" defTabSz="12446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[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Less H</a:t>
              </a:r>
              <a:r>
                <a:rPr kumimoji="0" lang="en-GB" sz="2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ions are buffered → 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 will fall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365125" indent="-282575" defTabSz="12446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(pH &lt; 7.38)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712540" y="1193495"/>
              <a:ext cx="2832690" cy="59501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190020" rIns="36000" bIns="1190020" numCol="1" spcCol="1270" anchor="ctr" anchorCtr="0">
              <a:noAutofit/>
            </a:bodyPr>
            <a:lstStyle/>
            <a:p>
              <a:pPr marL="263525" marR="0" lvl="0" indent="-180975" algn="l" defTabSz="12446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357188" algn="l"/>
                </a:tabLst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[Dissolved CO</a:t>
              </a:r>
              <a:r>
                <a:rPr kumimoji="0" lang="en-US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] rises more than [HCO</a:t>
              </a:r>
              <a:r>
                <a:rPr kumimoji="0" lang="en-US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2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]</a:t>
              </a:r>
              <a:endPara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263525" marR="0" lvl="0" indent="-180975" algn="l" defTabSz="12446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357188" algn="l"/>
                </a:tabLst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[HCO</a:t>
              </a:r>
              <a:r>
                <a:rPr kumimoji="0" lang="en-GB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GB" sz="2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] to pCO</a:t>
              </a:r>
              <a:r>
                <a:rPr kumimoji="0" lang="en-GB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ratio is altered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16593" y="992336"/>
            <a:ext cx="6737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Respiratory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acidaemia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acidosis)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278DB7-D879-4232-9094-2D34343EB0F0}"/>
              </a:ext>
            </a:extLst>
          </p:cNvPr>
          <p:cNvGrpSpPr/>
          <p:nvPr/>
        </p:nvGrpSpPr>
        <p:grpSpPr>
          <a:xfrm>
            <a:off x="0" y="-4064"/>
            <a:ext cx="10049510" cy="775208"/>
            <a:chOff x="0" y="-4064"/>
            <a:chExt cx="10049510" cy="77520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356822B-33E4-4E5C-B2FA-F6F1D337698E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grpSpPr>
          <p:sp>
            <p:nvSpPr>
              <p:cNvPr id="24" name="object 4">
                <a:extLst>
                  <a:ext uri="{FF2B5EF4-FFF2-40B4-BE49-F238E27FC236}">
                    <a16:creationId xmlns:a16="http://schemas.microsoft.com/office/drawing/2014/main" id="{E1B91B4C-780B-4245-907C-16E8BAFC96A7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5">
                <a:extLst>
                  <a:ext uri="{FF2B5EF4-FFF2-40B4-BE49-F238E27FC236}">
                    <a16:creationId xmlns:a16="http://schemas.microsoft.com/office/drawing/2014/main" id="{68DB60F2-AB02-4BF6-9542-D7FC77A9F80C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26" name="object 6">
                <a:extLst>
                  <a:ext uri="{FF2B5EF4-FFF2-40B4-BE49-F238E27FC236}">
                    <a16:creationId xmlns:a16="http://schemas.microsoft.com/office/drawing/2014/main" id="{FB52F1D4-691A-4336-A89B-C313A1E48334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7">
                <a:extLst>
                  <a:ext uri="{FF2B5EF4-FFF2-40B4-BE49-F238E27FC236}">
                    <a16:creationId xmlns:a16="http://schemas.microsoft.com/office/drawing/2014/main" id="{82F2A078-6935-4A85-947E-7592301F6452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8">
                <a:extLst>
                  <a:ext uri="{FF2B5EF4-FFF2-40B4-BE49-F238E27FC236}">
                    <a16:creationId xmlns:a16="http://schemas.microsoft.com/office/drawing/2014/main" id="{E0858120-C4F1-475C-94B3-6616D6D7F5AE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F74B400-27C9-4DE3-BE66-3D5503A078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188DE565-A8F1-4D92-AB15-1A92AC78AF3A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Picture 29" descr="IMG_4551.JPG">
            <a:extLst>
              <a:ext uri="{FF2B5EF4-FFF2-40B4-BE49-F238E27FC236}">
                <a16:creationId xmlns:a16="http://schemas.microsoft.com/office/drawing/2014/main" id="{C67B6E4B-CE18-45F4-94B1-D0947C3F3A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78932" y="7086600"/>
            <a:ext cx="679591" cy="64008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73DADBF-88F4-4F45-AFC6-44963B66BFB6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B75A53-F95E-4BD8-A00D-CD3A7DD61C90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32" name="object 4">
                <a:extLst>
                  <a:ext uri="{FF2B5EF4-FFF2-40B4-BE49-F238E27FC236}">
                    <a16:creationId xmlns:a16="http://schemas.microsoft.com/office/drawing/2014/main" id="{EB87F334-FB8E-473E-B740-0CDBE5B7B78D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5">
                <a:extLst>
                  <a:ext uri="{FF2B5EF4-FFF2-40B4-BE49-F238E27FC236}">
                    <a16:creationId xmlns:a16="http://schemas.microsoft.com/office/drawing/2014/main" id="{B23FFB6A-BF21-41C5-9A40-DFD203C395B5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4" name="object 6">
                <a:extLst>
                  <a:ext uri="{FF2B5EF4-FFF2-40B4-BE49-F238E27FC236}">
                    <a16:creationId xmlns:a16="http://schemas.microsoft.com/office/drawing/2014/main" id="{914AB88A-A45B-4EBD-A5D5-2FE312452984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7">
                <a:extLst>
                  <a:ext uri="{FF2B5EF4-FFF2-40B4-BE49-F238E27FC236}">
                    <a16:creationId xmlns:a16="http://schemas.microsoft.com/office/drawing/2014/main" id="{6FEC008A-6AC8-4E08-8E5C-026921345AA8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8">
                <a:extLst>
                  <a:ext uri="{FF2B5EF4-FFF2-40B4-BE49-F238E27FC236}">
                    <a16:creationId xmlns:a16="http://schemas.microsoft.com/office/drawing/2014/main" id="{84306E0A-A483-4927-94C1-D0140B909AD8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6A31295-4700-4BE0-BA94-BEFD3AE510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object 6">
              <a:extLst>
                <a:ext uri="{FF2B5EF4-FFF2-40B4-BE49-F238E27FC236}">
                  <a16:creationId xmlns:a16="http://schemas.microsoft.com/office/drawing/2014/main" id="{AE8D1B83-91D3-47F3-B5F7-D0DD7C20452B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174CA130-3EC9-4C68-B185-4EB0DE31EC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29591" y="40208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5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8991600" y="817115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LO3</a:t>
            </a:r>
            <a:endParaRPr kumimoji="0" lang="en-GB" sz="26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5008566" y="2582435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406400" y="1695731"/>
            <a:ext cx="9288000" cy="5950102"/>
            <a:chOff x="600936" y="1136497"/>
            <a:chExt cx="8924063" cy="5950102"/>
          </a:xfrm>
        </p:grpSpPr>
        <p:sp>
          <p:nvSpPr>
            <p:cNvPr id="6" name="Freeform 5"/>
            <p:cNvSpPr/>
            <p:nvPr/>
          </p:nvSpPr>
          <p:spPr>
            <a:xfrm rot="21600000">
              <a:off x="600936" y="1136497"/>
              <a:ext cx="2832690" cy="59501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90020" rIns="36000" bIns="1190020" numCol="1" spcCol="1270" anchor="ctr" anchorCtr="0">
              <a:noAutofit/>
            </a:bodyPr>
            <a:lstStyle/>
            <a:p>
              <a:pPr marL="266700" marR="0" lvl="0" indent="-184150" algn="l" defTabSz="12446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Hyperventilation  →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hypocapnia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(fall in pCO2)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21600000">
              <a:off x="3646077" y="1136497"/>
              <a:ext cx="2832691" cy="59501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190020" rIns="72000" bIns="1190020" numCol="1" spcCol="1270" anchor="ctr" anchorCtr="0">
              <a:noAutofit/>
            </a:bodyPr>
            <a:lstStyle/>
            <a:p>
              <a:pPr marL="365125" marR="0" lvl="0" indent="-182563" algn="l" defTabSz="12446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[HCO</a:t>
              </a:r>
              <a:r>
                <a:rPr kumimoji="0" lang="en-GB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GB" sz="2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] to pCO</a:t>
              </a:r>
              <a:r>
                <a:rPr kumimoji="0" lang="en-GB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ratio is altered 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and </a:t>
              </a:r>
              <a:endPara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365125" indent="-182563" defTabSz="12446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692309" y="1136497"/>
              <a:ext cx="2832690" cy="59501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190020" rIns="36000" bIns="1190020" numCol="1" spcCol="1270" anchor="ctr" anchorCtr="0">
              <a:noAutofit/>
            </a:bodyPr>
            <a:lstStyle/>
            <a:p>
              <a:pPr marL="365125" indent="-182563" defTabSz="12446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More H</a:t>
              </a:r>
              <a:r>
                <a:rPr kumimoji="0" lang="en-GB" sz="2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ions are buffered → 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 will rise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365125" indent="-182563" defTabSz="12446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(pH &gt; 7.42)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06400" y="842948"/>
            <a:ext cx="6930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Respiratory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alkalaemia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(alkalosis)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 descr="IMG_4551.JPG">
            <a:extLst>
              <a:ext uri="{FF2B5EF4-FFF2-40B4-BE49-F238E27FC236}">
                <a16:creationId xmlns:a16="http://schemas.microsoft.com/office/drawing/2014/main" id="{401A2EA5-BA27-4B43-9CA8-8E502D0B4B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8932" y="7086600"/>
            <a:ext cx="679591" cy="64008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1D7DFA2-1D16-4AC2-AEC8-A6E0FD901BF8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F06D971-2B1D-4A44-AA7A-369DFABC76F1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32" name="object 4">
                <a:extLst>
                  <a:ext uri="{FF2B5EF4-FFF2-40B4-BE49-F238E27FC236}">
                    <a16:creationId xmlns:a16="http://schemas.microsoft.com/office/drawing/2014/main" id="{312F5C26-792E-4602-A12E-25D4E07323D0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5">
                <a:extLst>
                  <a:ext uri="{FF2B5EF4-FFF2-40B4-BE49-F238E27FC236}">
                    <a16:creationId xmlns:a16="http://schemas.microsoft.com/office/drawing/2014/main" id="{E9C23851-611F-46B8-922C-E279B223E00E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4" name="object 6">
                <a:extLst>
                  <a:ext uri="{FF2B5EF4-FFF2-40B4-BE49-F238E27FC236}">
                    <a16:creationId xmlns:a16="http://schemas.microsoft.com/office/drawing/2014/main" id="{89B6643D-42EE-42F1-A581-57D0325962B8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7">
                <a:extLst>
                  <a:ext uri="{FF2B5EF4-FFF2-40B4-BE49-F238E27FC236}">
                    <a16:creationId xmlns:a16="http://schemas.microsoft.com/office/drawing/2014/main" id="{E72569CD-40F9-4110-BE68-098F76CA25A5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8">
                <a:extLst>
                  <a:ext uri="{FF2B5EF4-FFF2-40B4-BE49-F238E27FC236}">
                    <a16:creationId xmlns:a16="http://schemas.microsoft.com/office/drawing/2014/main" id="{A516CD55-4564-4215-9FE9-D578A7E4F47E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73850AE2-77EA-495F-A2B7-C660FF8F06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188C794E-58D3-4105-B5FC-D77A2364687D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3AE2184-DCF4-4543-8A38-8B919204D3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91807" y="2062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34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9129061" y="665101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LO3</a:t>
            </a:r>
            <a:endParaRPr kumimoji="0" lang="en-GB" sz="26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5008566" y="2582435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262812" y="1822298"/>
            <a:ext cx="9288000" cy="5950102"/>
            <a:chOff x="600936" y="1136497"/>
            <a:chExt cx="8924063" cy="5950102"/>
          </a:xfrm>
        </p:grpSpPr>
        <p:sp>
          <p:nvSpPr>
            <p:cNvPr id="6" name="Freeform 5"/>
            <p:cNvSpPr/>
            <p:nvPr/>
          </p:nvSpPr>
          <p:spPr>
            <a:xfrm rot="21600000">
              <a:off x="600936" y="1136497"/>
              <a:ext cx="2832690" cy="59501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190020" rIns="36000" bIns="1190020" numCol="1" spcCol="1270" anchor="ctr" anchorCtr="0">
              <a:noAutofit/>
            </a:bodyPr>
            <a:lstStyle/>
            <a:p>
              <a:pPr marL="263525" marR="0" lvl="0" indent="-263525" algn="l" defTabSz="12446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185738" algn="l"/>
                </a:tabLst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Reduction in arterial HCO</a:t>
              </a:r>
              <a:r>
                <a:rPr kumimoji="0" lang="en-GB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GB" sz="2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</a:t>
              </a:r>
              <a:endParaRPr kumimoji="0" lang="ar-BH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R="0" lvl="0" algn="l" defTabSz="12446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tabLst>
                  <a:tab pos="185738" algn="l"/>
                </a:tabLst>
                <a:defRPr/>
              </a:pPr>
              <a:r>
                <a:rPr kumimoji="0" lang="en-US" sz="8800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itka Text" panose="02000505000000020004" pitchFamily="2" charset="0"/>
                  <a:cs typeface="Times New Roman" panose="02020603050405020304" pitchFamily="18" charset="0"/>
                </a:rPr>
                <a:t>    ?</a:t>
              </a:r>
            </a:p>
          </p:txBody>
        </p:sp>
        <p:sp>
          <p:nvSpPr>
            <p:cNvPr id="7" name="Freeform 6"/>
            <p:cNvSpPr/>
            <p:nvPr/>
          </p:nvSpPr>
          <p:spPr>
            <a:xfrm rot="21600000">
              <a:off x="3646077" y="1136497"/>
              <a:ext cx="2832691" cy="59501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190020" rIns="72000" bIns="1190020" numCol="1" spcCol="1270" anchor="ctr" anchorCtr="0">
              <a:noAutofit/>
            </a:bodyPr>
            <a:lstStyle/>
            <a:p>
              <a:pPr marL="365125" marR="0" lvl="0" indent="-282575" algn="l" defTabSz="12446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[HCO</a:t>
              </a:r>
              <a:r>
                <a:rPr kumimoji="0" lang="en-GB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GB" sz="2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] to pCO</a:t>
              </a:r>
              <a:r>
                <a:rPr kumimoji="0" lang="en-GB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ratio will be altered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692309" y="1136497"/>
              <a:ext cx="2832690" cy="59501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32000" rIns="0" bIns="720000" numCol="1" spcCol="1270" anchor="ctr" anchorCtr="0">
              <a:noAutofit/>
            </a:bodyPr>
            <a:lstStyle/>
            <a:p>
              <a:pPr marL="273050" marR="0" lvl="1" indent="-19050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Less HCO</a:t>
              </a:r>
              <a:r>
                <a:rPr kumimoji="0" lang="en-GB" sz="2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GB" sz="2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</a:t>
              </a:r>
              <a:r>
                <a:rPr kumimoji="0" lang="en-GB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compared to CO</a:t>
              </a:r>
              <a:r>
                <a:rPr kumimoji="0" lang="en-GB" sz="2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GB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(normal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pCO</a:t>
              </a:r>
              <a:r>
                <a:rPr kumimoji="0" lang="en-US" sz="2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</a:t>
              </a:r>
              <a:endPara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273050" marR="0" lvl="0" indent="-19050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Less H</a:t>
              </a:r>
              <a:r>
                <a:rPr kumimoji="0" lang="en-GB" sz="2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</a:t>
              </a:r>
              <a:r>
                <a:rPr kumimoji="0" lang="en-GB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ions are buffered → pH ↓ (pH &lt; 7.38)</a:t>
              </a:r>
            </a:p>
            <a:p>
              <a:pPr marL="273050" marR="0" lvl="0" indent="-19050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↑ anion gap (if HCO</a:t>
              </a:r>
              <a:r>
                <a:rPr kumimoji="0" 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2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→ anions from acid)</a:t>
              </a:r>
            </a:p>
            <a:p>
              <a:pPr marL="273050" marR="0" lvl="0" indent="-19050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Normal anion gap (if HCO</a:t>
              </a:r>
              <a:r>
                <a:rPr kumimoji="0" 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2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→ Cl</a:t>
              </a:r>
              <a:r>
                <a:rPr kumimoji="0" lang="en-US" sz="2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81000" y="914400"/>
            <a:ext cx="4083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Metabolic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acidosis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Picture 20" descr="IMG_4551.JPG">
            <a:extLst>
              <a:ext uri="{FF2B5EF4-FFF2-40B4-BE49-F238E27FC236}">
                <a16:creationId xmlns:a16="http://schemas.microsoft.com/office/drawing/2014/main" id="{2A757CCE-766B-441D-B385-086AC9971D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0910" y="7107298"/>
            <a:ext cx="657614" cy="61938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AC2D6DB-C64C-4D6F-B3DA-4184B2EFC1A8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65AE54E-9ACA-4049-BECE-669D649A500C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32" name="object 4">
                <a:extLst>
                  <a:ext uri="{FF2B5EF4-FFF2-40B4-BE49-F238E27FC236}">
                    <a16:creationId xmlns:a16="http://schemas.microsoft.com/office/drawing/2014/main" id="{D2CC0F3B-E26B-4438-B952-6A8338D5C434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5">
                <a:extLst>
                  <a:ext uri="{FF2B5EF4-FFF2-40B4-BE49-F238E27FC236}">
                    <a16:creationId xmlns:a16="http://schemas.microsoft.com/office/drawing/2014/main" id="{B1A3CFB9-570F-4268-B69E-B7C7949C70D7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4" name="object 6">
                <a:extLst>
                  <a:ext uri="{FF2B5EF4-FFF2-40B4-BE49-F238E27FC236}">
                    <a16:creationId xmlns:a16="http://schemas.microsoft.com/office/drawing/2014/main" id="{B1118D0F-D220-42AF-82FF-3AAE1AAC9A2F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7">
                <a:extLst>
                  <a:ext uri="{FF2B5EF4-FFF2-40B4-BE49-F238E27FC236}">
                    <a16:creationId xmlns:a16="http://schemas.microsoft.com/office/drawing/2014/main" id="{30807D1D-89D7-4C6B-8CF8-E391D463FC48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8">
                <a:extLst>
                  <a:ext uri="{FF2B5EF4-FFF2-40B4-BE49-F238E27FC236}">
                    <a16:creationId xmlns:a16="http://schemas.microsoft.com/office/drawing/2014/main" id="{AC07D100-360C-476B-A7FB-8FE946C4601D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FD5B8D6-9213-4F70-8DCD-329417BFA8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object 6">
              <a:extLst>
                <a:ext uri="{FF2B5EF4-FFF2-40B4-BE49-F238E27FC236}">
                  <a16:creationId xmlns:a16="http://schemas.microsoft.com/office/drawing/2014/main" id="{4DDC4C84-3037-4AB3-997E-6680F2A25670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5E210F04-D8F4-440F-A688-D09249E69A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19991" y="40120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9067800" y="762000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LO3</a:t>
            </a:r>
            <a:endParaRPr kumimoji="0" lang="en-GB" sz="26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5008566" y="2582435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364566" y="1684400"/>
            <a:ext cx="9288000" cy="5950102"/>
            <a:chOff x="600936" y="1136497"/>
            <a:chExt cx="8924063" cy="5950102"/>
          </a:xfrm>
        </p:grpSpPr>
        <p:sp>
          <p:nvSpPr>
            <p:cNvPr id="6" name="Freeform 5"/>
            <p:cNvSpPr/>
            <p:nvPr/>
          </p:nvSpPr>
          <p:spPr>
            <a:xfrm rot="21600000">
              <a:off x="600936" y="1136497"/>
              <a:ext cx="2832690" cy="59501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90020" rIns="36000" bIns="1190020" numCol="1" spcCol="1270" anchor="ctr" anchorCtr="0">
              <a:noAutofit/>
            </a:bodyPr>
            <a:lstStyle/>
            <a:p>
              <a:pPr marL="266700" marR="0" lvl="0" indent="-184150" algn="l" defTabSz="12446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Conc. of plasma 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HCO</a:t>
              </a:r>
              <a:r>
                <a:rPr kumimoji="0" lang="en-GB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GB" sz="2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rises (after vomiting)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21600000">
              <a:off x="3646077" y="1136497"/>
              <a:ext cx="2832691" cy="59501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190020" rIns="72000" bIns="1190020" numCol="1" spcCol="1270" anchor="ctr" anchorCtr="0">
              <a:noAutofit/>
            </a:bodyPr>
            <a:lstStyle/>
            <a:p>
              <a:pPr marL="365125" marR="0" lvl="0" indent="-282575" algn="l" defTabSz="12446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[HCO</a:t>
              </a:r>
              <a:r>
                <a:rPr kumimoji="0" lang="en-GB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GB" sz="2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] to pCO</a:t>
              </a:r>
              <a:r>
                <a:rPr kumimoji="0" lang="en-GB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ratio will be altered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692309" y="1136497"/>
              <a:ext cx="2832690" cy="59501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190020" rIns="36000" bIns="1190020" numCol="1" spcCol="1270" anchor="ctr" anchorCtr="0">
              <a:noAutofit/>
            </a:bodyPr>
            <a:lstStyle/>
            <a:p>
              <a:pPr marL="266700" marR="0" lvl="0" indent="-184150" algn="l" defTabSz="12446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66700" algn="l"/>
                  <a:tab pos="449263" algn="l"/>
                </a:tabLst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More 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HCO</a:t>
              </a:r>
              <a:r>
                <a:rPr kumimoji="0" lang="en-GB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GB" sz="2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compared to 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</a:t>
              </a:r>
              <a:r>
                <a:rPr kumimoji="0" lang="en-GB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(normal) will be present</a:t>
              </a:r>
            </a:p>
            <a:p>
              <a:pPr marL="266700" marR="0" lvl="0" indent="-184150" algn="l" defTabSz="12446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66700" algn="l"/>
                  <a:tab pos="449263" algn="l"/>
                </a:tabLst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More H</a:t>
              </a:r>
              <a:r>
                <a:rPr kumimoji="0" lang="en-GB" sz="2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ions are buffered → pH ↑ (pH &gt; 7.42)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64566" y="762000"/>
            <a:ext cx="3967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Metabolic alkalosis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 descr="IMG_4551.JPG">
            <a:extLst>
              <a:ext uri="{FF2B5EF4-FFF2-40B4-BE49-F238E27FC236}">
                <a16:creationId xmlns:a16="http://schemas.microsoft.com/office/drawing/2014/main" id="{0550C012-77B5-44BF-8240-3285ECE8C0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8932" y="7086600"/>
            <a:ext cx="679591" cy="64008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C233863-F559-4FEB-8231-923A4D6334BD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8131A1A-B6E1-45ED-9726-A82DE436F14B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32" name="object 4">
                <a:extLst>
                  <a:ext uri="{FF2B5EF4-FFF2-40B4-BE49-F238E27FC236}">
                    <a16:creationId xmlns:a16="http://schemas.microsoft.com/office/drawing/2014/main" id="{2E940358-CEB7-497C-81BB-FCD38A1A0850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5">
                <a:extLst>
                  <a:ext uri="{FF2B5EF4-FFF2-40B4-BE49-F238E27FC236}">
                    <a16:creationId xmlns:a16="http://schemas.microsoft.com/office/drawing/2014/main" id="{871FBD20-2C87-4C4C-BF5E-CC3FA6C33217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4" name="object 6">
                <a:extLst>
                  <a:ext uri="{FF2B5EF4-FFF2-40B4-BE49-F238E27FC236}">
                    <a16:creationId xmlns:a16="http://schemas.microsoft.com/office/drawing/2014/main" id="{9D8568D1-86F0-44D7-B30A-AF02507C5A3C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7">
                <a:extLst>
                  <a:ext uri="{FF2B5EF4-FFF2-40B4-BE49-F238E27FC236}">
                    <a16:creationId xmlns:a16="http://schemas.microsoft.com/office/drawing/2014/main" id="{4BC0FF10-B9EE-4D34-8E60-CAD8ED6856F6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8">
                <a:extLst>
                  <a:ext uri="{FF2B5EF4-FFF2-40B4-BE49-F238E27FC236}">
                    <a16:creationId xmlns:a16="http://schemas.microsoft.com/office/drawing/2014/main" id="{2EB7C448-0A03-4D52-8D5A-E2C5ABF22C80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DF66826-3A1A-42F8-A54D-35D0A0A892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FAEC1914-0A50-4CD4-AA0C-981B43F662FD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05138B9B-BEE8-4CC0-A9C6-6C9B9F234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11210" y="16346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4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9144598" y="796802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LO3</a:t>
            </a:r>
            <a:endParaRPr lang="en-GB" sz="2640" dirty="0"/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5008566" y="2582435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9AC4D2-C0C1-4A7B-9E9C-3DEA6D9B6C72}"/>
              </a:ext>
            </a:extLst>
          </p:cNvPr>
          <p:cNvSpPr txBox="1">
            <a:spLocks/>
          </p:cNvSpPr>
          <p:nvPr/>
        </p:nvSpPr>
        <p:spPr>
          <a:xfrm>
            <a:off x="1024021" y="4267192"/>
            <a:ext cx="8229600" cy="498317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ar-IQ" kern="0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44F32D-7607-4C7C-A6FB-BA8C734DD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3" y="1295400"/>
            <a:ext cx="9607099" cy="6252034"/>
          </a:xfrm>
          <a:prstGeom prst="rect">
            <a:avLst/>
          </a:prstGeom>
        </p:spPr>
      </p:pic>
      <p:pic>
        <p:nvPicPr>
          <p:cNvPr id="28" name="Picture 27" descr="IMG_4551.JPG">
            <a:extLst>
              <a:ext uri="{FF2B5EF4-FFF2-40B4-BE49-F238E27FC236}">
                <a16:creationId xmlns:a16="http://schemas.microsoft.com/office/drawing/2014/main" id="{12205134-5038-4D9B-9C4F-9363F56C28D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9148" y="7228082"/>
            <a:ext cx="529376" cy="49859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E4893E8-C230-4AE8-829C-4CAA55225115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E7A00EB-C7E1-4C5D-A1A5-B60BDDC8B466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9" name="object 4">
                <a:extLst>
                  <a:ext uri="{FF2B5EF4-FFF2-40B4-BE49-F238E27FC236}">
                    <a16:creationId xmlns:a16="http://schemas.microsoft.com/office/drawing/2014/main" id="{C163E4F3-5C29-4C60-9035-FE0DFFF5C292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D32C6A5F-6022-406F-B826-41655894D823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1" name="object 6">
                <a:extLst>
                  <a:ext uri="{FF2B5EF4-FFF2-40B4-BE49-F238E27FC236}">
                    <a16:creationId xmlns:a16="http://schemas.microsoft.com/office/drawing/2014/main" id="{ACCBD3FF-CAEE-426B-9BE6-F0292B29F719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7">
                <a:extLst>
                  <a:ext uri="{FF2B5EF4-FFF2-40B4-BE49-F238E27FC236}">
                    <a16:creationId xmlns:a16="http://schemas.microsoft.com/office/drawing/2014/main" id="{3D6A99F2-9C91-42CE-BF97-BDEA39C7E8B5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8">
                <a:extLst>
                  <a:ext uri="{FF2B5EF4-FFF2-40B4-BE49-F238E27FC236}">
                    <a16:creationId xmlns:a16="http://schemas.microsoft.com/office/drawing/2014/main" id="{74ACF8D2-1C8B-413A-B0F4-0C9B202B36E4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03FC194-0D47-4CD8-98AA-512B498CBE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B28AAE3D-558E-4650-8106-4F13CEA89060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641B7D06-FB7F-4B97-B58B-00E720A0E0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97287" y="-3640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77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970" t="25588" r="41667" b="22819"/>
          <a:stretch/>
        </p:blipFill>
        <p:spPr>
          <a:xfrm>
            <a:off x="0" y="1714021"/>
            <a:ext cx="7404368" cy="5472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343727-B67C-4885-9258-6E06016B9293}"/>
              </a:ext>
            </a:extLst>
          </p:cNvPr>
          <p:cNvSpPr txBox="1"/>
          <p:nvPr/>
        </p:nvSpPr>
        <p:spPr>
          <a:xfrm>
            <a:off x="8556950" y="1163626"/>
            <a:ext cx="1035865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4380"/>
            <a:r>
              <a:rPr lang="en-US" sz="1980" b="1" dirty="0">
                <a:solidFill>
                  <a:srgbClr val="FF0000"/>
                </a:solidFill>
                <a:latin typeface="Calibri" panose="020F0502020204030204"/>
              </a:rPr>
              <a:t>LO3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822BD-5E80-4844-9C4D-C675870D63E1}"/>
              </a:ext>
            </a:extLst>
          </p:cNvPr>
          <p:cNvSpPr txBox="1"/>
          <p:nvPr/>
        </p:nvSpPr>
        <p:spPr>
          <a:xfrm>
            <a:off x="609600" y="973656"/>
            <a:ext cx="650132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4380"/>
            <a:r>
              <a:rPr lang="en-US" sz="2970" b="1" dirty="0">
                <a:solidFill>
                  <a:srgbClr val="C00000"/>
                </a:solidFill>
                <a:latin typeface="Calibri" panose="020F0502020204030204"/>
              </a:rPr>
              <a:t>Analysis of simple acid – base disorders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36A82-4B10-4F82-A82E-91DF9257B126}"/>
              </a:ext>
            </a:extLst>
          </p:cNvPr>
          <p:cNvSpPr txBox="1"/>
          <p:nvPr/>
        </p:nvSpPr>
        <p:spPr>
          <a:xfrm>
            <a:off x="7342047" y="2541635"/>
            <a:ext cx="24298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4380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If the compensatory responses are markedly different from those shown at the bottom of figure, one should suspect a mixed acid-base disorder </a:t>
            </a:r>
          </a:p>
        </p:txBody>
      </p:sp>
      <p:pic>
        <p:nvPicPr>
          <p:cNvPr id="23" name="Picture 22" descr="IMG_4551.JPG">
            <a:extLst>
              <a:ext uri="{FF2B5EF4-FFF2-40B4-BE49-F238E27FC236}">
                <a16:creationId xmlns:a16="http://schemas.microsoft.com/office/drawing/2014/main" id="{87EA3777-AFB3-41F0-B7F3-1B88FDEC0B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8932" y="7086600"/>
            <a:ext cx="679591" cy="64008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0EAFAE1-F8C2-45C7-83E3-0AC2DC323A36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9FBEA08-1243-4447-97DA-9C2101089037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7" name="object 4">
                <a:extLst>
                  <a:ext uri="{FF2B5EF4-FFF2-40B4-BE49-F238E27FC236}">
                    <a16:creationId xmlns:a16="http://schemas.microsoft.com/office/drawing/2014/main" id="{371CC7FE-9CF3-4D8D-BA70-71972A04F262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5">
                <a:extLst>
                  <a:ext uri="{FF2B5EF4-FFF2-40B4-BE49-F238E27FC236}">
                    <a16:creationId xmlns:a16="http://schemas.microsoft.com/office/drawing/2014/main" id="{A7BB18BF-5DAB-4988-920B-5A2EEE7B1FE7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29" name="object 6">
                <a:extLst>
                  <a:ext uri="{FF2B5EF4-FFF2-40B4-BE49-F238E27FC236}">
                    <a16:creationId xmlns:a16="http://schemas.microsoft.com/office/drawing/2014/main" id="{3542CD90-202C-4EEB-B4E9-67F0E204DAC7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EC08FEE5-2F6D-41C6-AEBE-E75513EF7553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9B8A1181-349E-43FE-8FAE-A15B6753D5AA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7083D84-11EA-49E8-8D08-8C204F55D0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6" name="object 6">
              <a:extLst>
                <a:ext uri="{FF2B5EF4-FFF2-40B4-BE49-F238E27FC236}">
                  <a16:creationId xmlns:a16="http://schemas.microsoft.com/office/drawing/2014/main" id="{32A27A08-3312-46D1-B069-CA5622EDBCDF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499FD4B-E4C2-42BC-B0BC-E09036B3CD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25435" y="28816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86079296"/>
              </p:ext>
            </p:extLst>
          </p:nvPr>
        </p:nvGraphicFramePr>
        <p:xfrm>
          <a:off x="273843" y="1424440"/>
          <a:ext cx="9114648" cy="629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838200" y="832573"/>
            <a:ext cx="5105400" cy="542122"/>
          </a:xfrm>
          <a:prstGeom prst="roundRect">
            <a:avLst/>
          </a:prstGeom>
          <a:solidFill>
            <a:srgbClr val="FFDD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 (LO):</a:t>
            </a:r>
          </a:p>
        </p:txBody>
      </p:sp>
      <p:pic>
        <p:nvPicPr>
          <p:cNvPr id="7" name="Picture 6" descr="IMG_4551.JPG">
            <a:extLst>
              <a:ext uri="{FF2B5EF4-FFF2-40B4-BE49-F238E27FC236}">
                <a16:creationId xmlns:a16="http://schemas.microsoft.com/office/drawing/2014/main" id="{E8E6C3BB-03CE-4AD9-A94C-BE88F99C1B0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78932" y="7086600"/>
            <a:ext cx="679591" cy="64008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FADCB09-8464-41EE-9F17-03CB1C465EF1}"/>
              </a:ext>
            </a:extLst>
          </p:cNvPr>
          <p:cNvGrpSpPr/>
          <p:nvPr/>
        </p:nvGrpSpPr>
        <p:grpSpPr>
          <a:xfrm>
            <a:off x="-15277" y="16745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87143-F75F-4C8E-9379-F49187E76A1A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11" name="object 4">
                <a:extLst>
                  <a:ext uri="{FF2B5EF4-FFF2-40B4-BE49-F238E27FC236}">
                    <a16:creationId xmlns:a16="http://schemas.microsoft.com/office/drawing/2014/main" id="{78CB450F-0AF2-4018-ACBF-28022E34152B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5">
                <a:extLst>
                  <a:ext uri="{FF2B5EF4-FFF2-40B4-BE49-F238E27FC236}">
                    <a16:creationId xmlns:a16="http://schemas.microsoft.com/office/drawing/2014/main" id="{C69A9C82-0346-4147-AD70-CB8BA12D2068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14" name="object 6">
                <a:extLst>
                  <a:ext uri="{FF2B5EF4-FFF2-40B4-BE49-F238E27FC236}">
                    <a16:creationId xmlns:a16="http://schemas.microsoft.com/office/drawing/2014/main" id="{65CB49D3-26F3-4C3C-B9C3-8704F23C7DAB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7">
                <a:extLst>
                  <a:ext uri="{FF2B5EF4-FFF2-40B4-BE49-F238E27FC236}">
                    <a16:creationId xmlns:a16="http://schemas.microsoft.com/office/drawing/2014/main" id="{6E284660-8521-48F4-B27E-0AD2806A8B0E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8">
                <a:extLst>
                  <a:ext uri="{FF2B5EF4-FFF2-40B4-BE49-F238E27FC236}">
                    <a16:creationId xmlns:a16="http://schemas.microsoft.com/office/drawing/2014/main" id="{7A3910DB-6886-4698-9547-084739B2CEF8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B4F0411-15EF-43B4-9A06-7EFA76EF04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3377BF0-428D-41D0-B08F-22E49914AE10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0FFA6EC-85CF-479A-9EC5-82BBE6DCB6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96048" y="52214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1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9116362" y="990600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LO3</a:t>
            </a:r>
            <a:endParaRPr kumimoji="0" lang="en-GB" sz="26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5008566" y="3435137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DD389C1-FEE2-4AAD-BE5C-DA2432C0A639}"/>
              </a:ext>
            </a:extLst>
          </p:cNvPr>
          <p:cNvSpPr txBox="1">
            <a:spLocks noChangeArrowheads="1"/>
          </p:cNvSpPr>
          <p:nvPr/>
        </p:nvSpPr>
        <p:spPr>
          <a:xfrm>
            <a:off x="505075" y="2049449"/>
            <a:ext cx="1384126" cy="882741"/>
          </a:xfrm>
          <a:prstGeom prst="rect">
            <a:avLst/>
          </a:prstGeom>
          <a:noFill/>
        </p:spPr>
        <p:txBody>
          <a:bodyPr vert="horz" lIns="101283" tIns="50642" rIns="101283" bIns="50642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Low pH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DD389C1-FEE2-4AAD-BE5C-DA2432C0A639}"/>
              </a:ext>
            </a:extLst>
          </p:cNvPr>
          <p:cNvSpPr txBox="1">
            <a:spLocks noChangeArrowheads="1"/>
          </p:cNvSpPr>
          <p:nvPr/>
        </p:nvSpPr>
        <p:spPr>
          <a:xfrm>
            <a:off x="2923748" y="2154324"/>
            <a:ext cx="2030000" cy="882741"/>
          </a:xfrm>
          <a:prstGeom prst="rect">
            <a:avLst/>
          </a:prstGeom>
          <a:noFill/>
        </p:spPr>
        <p:txBody>
          <a:bodyPr vert="horz" lIns="101283" tIns="50642" rIns="101283" bIns="50642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Normal pCO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kumimoji="0" lang="en-US" altLang="en-US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8DD389C1-FEE2-4AAD-BE5C-DA2432C0A639}"/>
              </a:ext>
            </a:extLst>
          </p:cNvPr>
          <p:cNvSpPr txBox="1">
            <a:spLocks noChangeArrowheads="1"/>
          </p:cNvSpPr>
          <p:nvPr/>
        </p:nvSpPr>
        <p:spPr>
          <a:xfrm>
            <a:off x="3009733" y="4459588"/>
            <a:ext cx="1749880" cy="882741"/>
          </a:xfrm>
          <a:prstGeom prst="rect">
            <a:avLst/>
          </a:prstGeom>
          <a:noFill/>
        </p:spPr>
        <p:txBody>
          <a:bodyPr vert="horz" lIns="101283" tIns="50642" rIns="101283" bIns="50642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↑ pCO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kumimoji="0" lang="en-US" altLang="en-US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8DD389C1-FEE2-4AAD-BE5C-DA2432C0A639}"/>
              </a:ext>
            </a:extLst>
          </p:cNvPr>
          <p:cNvSpPr txBox="1">
            <a:spLocks noChangeArrowheads="1"/>
          </p:cNvSpPr>
          <p:nvPr/>
        </p:nvSpPr>
        <p:spPr>
          <a:xfrm>
            <a:off x="6248400" y="1979690"/>
            <a:ext cx="2371960" cy="882741"/>
          </a:xfrm>
          <a:prstGeom prst="rect">
            <a:avLst/>
          </a:prstGeom>
          <a:noFill/>
        </p:spPr>
        <p:txBody>
          <a:bodyPr vert="horz" lIns="101283" tIns="50642" rIns="101283" bIns="50642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Reduced HCO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endParaRPr kumimoji="0" lang="en-US" altLang="en-US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8DD389C1-FEE2-4AAD-BE5C-DA2432C0A639}"/>
              </a:ext>
            </a:extLst>
          </p:cNvPr>
          <p:cNvSpPr txBox="1">
            <a:spLocks noChangeArrowheads="1"/>
          </p:cNvSpPr>
          <p:nvPr/>
        </p:nvSpPr>
        <p:spPr>
          <a:xfrm>
            <a:off x="2718448" y="3116431"/>
            <a:ext cx="4082329" cy="8827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101283" tIns="50642" rIns="101283" bIns="50642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Metabolic acidosis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 Respiratory acidosis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8DD389C1-FEE2-4AAD-BE5C-DA2432C0A639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0" y="5596330"/>
            <a:ext cx="4133777" cy="1111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101283" tIns="50642" rIns="101283" bIns="50642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Respiratory acidosis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 Metabolic acidosis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8DD389C1-FEE2-4AAD-BE5C-DA2432C0A639}"/>
              </a:ext>
            </a:extLst>
          </p:cNvPr>
          <p:cNvSpPr txBox="1">
            <a:spLocks noChangeArrowheads="1"/>
          </p:cNvSpPr>
          <p:nvPr/>
        </p:nvSpPr>
        <p:spPr>
          <a:xfrm>
            <a:off x="5843048" y="4486668"/>
            <a:ext cx="3471882" cy="882741"/>
          </a:xfrm>
          <a:prstGeom prst="rect">
            <a:avLst/>
          </a:prstGeom>
          <a:noFill/>
        </p:spPr>
        <p:txBody>
          <a:bodyPr vert="horz" lIns="101283" tIns="50642" rIns="101283" bIns="50642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Normal or Reduced HCO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endParaRPr kumimoji="0" lang="en-US" altLang="en-US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CB08DE3D-35B5-4F73-A579-4D35A183734C}"/>
              </a:ext>
            </a:extLst>
          </p:cNvPr>
          <p:cNvSpPr txBox="1">
            <a:spLocks noChangeArrowheads="1"/>
          </p:cNvSpPr>
          <p:nvPr/>
        </p:nvSpPr>
        <p:spPr>
          <a:xfrm>
            <a:off x="288461" y="4553004"/>
            <a:ext cx="1384126" cy="882741"/>
          </a:xfrm>
          <a:prstGeom prst="rect">
            <a:avLst/>
          </a:prstGeom>
          <a:noFill/>
        </p:spPr>
        <p:txBody>
          <a:bodyPr vert="horz" lIns="101283" tIns="50642" rIns="101283" bIns="50642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Low pH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Cross 1">
            <a:extLst>
              <a:ext uri="{FF2B5EF4-FFF2-40B4-BE49-F238E27FC236}">
                <a16:creationId xmlns:a16="http://schemas.microsoft.com/office/drawing/2014/main" id="{324CB9E9-F17F-46FA-8869-71FA78F09FE3}"/>
              </a:ext>
            </a:extLst>
          </p:cNvPr>
          <p:cNvSpPr/>
          <p:nvPr/>
        </p:nvSpPr>
        <p:spPr>
          <a:xfrm>
            <a:off x="2210438" y="2181260"/>
            <a:ext cx="550342" cy="546100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ross 24">
            <a:extLst>
              <a:ext uri="{FF2B5EF4-FFF2-40B4-BE49-F238E27FC236}">
                <a16:creationId xmlns:a16="http://schemas.microsoft.com/office/drawing/2014/main" id="{1C5D6834-7926-4D63-89B8-4BB2BAE49370}"/>
              </a:ext>
            </a:extLst>
          </p:cNvPr>
          <p:cNvSpPr/>
          <p:nvPr/>
        </p:nvSpPr>
        <p:spPr>
          <a:xfrm>
            <a:off x="5183136" y="2154324"/>
            <a:ext cx="550342" cy="546100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ross 27">
            <a:extLst>
              <a:ext uri="{FF2B5EF4-FFF2-40B4-BE49-F238E27FC236}">
                <a16:creationId xmlns:a16="http://schemas.microsoft.com/office/drawing/2014/main" id="{7CBEC807-2B3C-42C5-8584-324C1F23468A}"/>
              </a:ext>
            </a:extLst>
          </p:cNvPr>
          <p:cNvSpPr/>
          <p:nvPr/>
        </p:nvSpPr>
        <p:spPr>
          <a:xfrm>
            <a:off x="5095096" y="4564318"/>
            <a:ext cx="550342" cy="546100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ross 29">
            <a:extLst>
              <a:ext uri="{FF2B5EF4-FFF2-40B4-BE49-F238E27FC236}">
                <a16:creationId xmlns:a16="http://schemas.microsoft.com/office/drawing/2014/main" id="{1FD39B17-569F-4521-8CC4-69EE5FD400F4}"/>
              </a:ext>
            </a:extLst>
          </p:cNvPr>
          <p:cNvSpPr/>
          <p:nvPr/>
        </p:nvSpPr>
        <p:spPr>
          <a:xfrm>
            <a:off x="2120796" y="4663719"/>
            <a:ext cx="550342" cy="546100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577DFE-11E6-4D9D-8C69-C21C2308D7E7}"/>
              </a:ext>
            </a:extLst>
          </p:cNvPr>
          <p:cNvSpPr/>
          <p:nvPr/>
        </p:nvSpPr>
        <p:spPr>
          <a:xfrm>
            <a:off x="505075" y="1979690"/>
            <a:ext cx="8611287" cy="8937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EBC0CD-B22E-49A6-BD51-CCDD918BB3A0}"/>
              </a:ext>
            </a:extLst>
          </p:cNvPr>
          <p:cNvSpPr/>
          <p:nvPr/>
        </p:nvSpPr>
        <p:spPr>
          <a:xfrm>
            <a:off x="288461" y="4448609"/>
            <a:ext cx="8611287" cy="8937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</a:t>
            </a:r>
          </a:p>
        </p:txBody>
      </p:sp>
      <p:pic>
        <p:nvPicPr>
          <p:cNvPr id="45" name="Picture 44" descr="IMG_4551.JPG">
            <a:extLst>
              <a:ext uri="{FF2B5EF4-FFF2-40B4-BE49-F238E27FC236}">
                <a16:creationId xmlns:a16="http://schemas.microsoft.com/office/drawing/2014/main" id="{A61B8463-DD41-471E-B633-057813B630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8932" y="7086600"/>
            <a:ext cx="679591" cy="64008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CDE57DC-3CBE-4968-B5C0-9EEB4FF257D0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525990D-C69C-4576-8254-444344215F40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34" name="object 4">
                <a:extLst>
                  <a:ext uri="{FF2B5EF4-FFF2-40B4-BE49-F238E27FC236}">
                    <a16:creationId xmlns:a16="http://schemas.microsoft.com/office/drawing/2014/main" id="{632B2973-2FF2-4E93-AD10-DBC2ACDC1031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5">
                <a:extLst>
                  <a:ext uri="{FF2B5EF4-FFF2-40B4-BE49-F238E27FC236}">
                    <a16:creationId xmlns:a16="http://schemas.microsoft.com/office/drawing/2014/main" id="{BE4F06FD-F549-4B9F-A2F4-2CE65AF6C10B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46" name="object 6">
                <a:extLst>
                  <a:ext uri="{FF2B5EF4-FFF2-40B4-BE49-F238E27FC236}">
                    <a16:creationId xmlns:a16="http://schemas.microsoft.com/office/drawing/2014/main" id="{5BF3AAA6-E72E-4D1F-B7D1-A8473D238E09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7">
                <a:extLst>
                  <a:ext uri="{FF2B5EF4-FFF2-40B4-BE49-F238E27FC236}">
                    <a16:creationId xmlns:a16="http://schemas.microsoft.com/office/drawing/2014/main" id="{DAE4F629-6AD1-47DF-95F7-C5D61E987930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8">
                <a:extLst>
                  <a:ext uri="{FF2B5EF4-FFF2-40B4-BE49-F238E27FC236}">
                    <a16:creationId xmlns:a16="http://schemas.microsoft.com/office/drawing/2014/main" id="{487AA7E4-AA12-43E0-8EC9-F19BB3399550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FAECE8DF-C49B-4474-87D4-C2F34E83C3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2" name="object 6">
              <a:extLst>
                <a:ext uri="{FF2B5EF4-FFF2-40B4-BE49-F238E27FC236}">
                  <a16:creationId xmlns:a16="http://schemas.microsoft.com/office/drawing/2014/main" id="{0735AD59-8CD5-453A-89A7-C9D6871C2DEF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154D9540-6BAC-4B1C-9220-F2C4B1A7AC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29591" y="53034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6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610600" y="860268"/>
            <a:ext cx="1035865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80" b="1" dirty="0">
                <a:solidFill>
                  <a:srgbClr val="FF0000"/>
                </a:solidFill>
              </a:rPr>
              <a:t>LO6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1811D9-54BF-4AD9-98CA-E219189B5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656674"/>
              </p:ext>
            </p:extLst>
          </p:nvPr>
        </p:nvGraphicFramePr>
        <p:xfrm>
          <a:off x="571500" y="1257300"/>
          <a:ext cx="8953500" cy="636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67B657-5BE9-43C3-ACF2-4B1973EFA115}"/>
              </a:ext>
            </a:extLst>
          </p:cNvPr>
          <p:cNvSpPr txBox="1"/>
          <p:nvPr/>
        </p:nvSpPr>
        <p:spPr>
          <a:xfrm>
            <a:off x="122387" y="720882"/>
            <a:ext cx="8393309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970" b="1" dirty="0">
                <a:solidFill>
                  <a:srgbClr val="C00000"/>
                </a:solidFill>
              </a:rPr>
              <a:t>Renal responses to plasma PH alteration </a:t>
            </a:r>
            <a:endParaRPr lang="en-US" sz="2970" b="1" dirty="0">
              <a:solidFill>
                <a:srgbClr val="C00000"/>
              </a:solidFill>
            </a:endParaRPr>
          </a:p>
        </p:txBody>
      </p:sp>
      <p:pic>
        <p:nvPicPr>
          <p:cNvPr id="23" name="Picture 22" descr="IMG_4551.JPG">
            <a:extLst>
              <a:ext uri="{FF2B5EF4-FFF2-40B4-BE49-F238E27FC236}">
                <a16:creationId xmlns:a16="http://schemas.microsoft.com/office/drawing/2014/main" id="{9D93F42B-9C76-475E-9BBA-EDC194857F4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78932" y="7086600"/>
            <a:ext cx="679591" cy="64008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E1358F3-41CA-4D03-9612-E16CF6405FC1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AAE3BA7-3DD8-420F-9FD0-D16AA2ECFC5B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7" name="object 4">
                <a:extLst>
                  <a:ext uri="{FF2B5EF4-FFF2-40B4-BE49-F238E27FC236}">
                    <a16:creationId xmlns:a16="http://schemas.microsoft.com/office/drawing/2014/main" id="{3044F59B-AAFC-4D58-915F-8A717679D073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5">
                <a:extLst>
                  <a:ext uri="{FF2B5EF4-FFF2-40B4-BE49-F238E27FC236}">
                    <a16:creationId xmlns:a16="http://schemas.microsoft.com/office/drawing/2014/main" id="{9D4E29C3-9C20-40A7-BFCC-18147725EE6A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29" name="object 6">
                <a:extLst>
                  <a:ext uri="{FF2B5EF4-FFF2-40B4-BE49-F238E27FC236}">
                    <a16:creationId xmlns:a16="http://schemas.microsoft.com/office/drawing/2014/main" id="{5113A6F5-C03D-4375-A07D-93771CC73F77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1803D712-9F4B-4D3C-8464-8187C91BA28F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1883A26A-B9B3-4045-A20C-21C21C71906B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9D9AF00-4202-4FBE-9B7D-52E5C337E2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6" name="object 6">
              <a:extLst>
                <a:ext uri="{FF2B5EF4-FFF2-40B4-BE49-F238E27FC236}">
                  <a16:creationId xmlns:a16="http://schemas.microsoft.com/office/drawing/2014/main" id="{AD077AFD-C33E-4566-AD17-0EF9A99758F7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33D6CCD1-7CC4-4703-B069-909497B23D1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94263" y="6144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52635" y="783316"/>
            <a:ext cx="1035865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80" b="1" dirty="0">
                <a:solidFill>
                  <a:srgbClr val="FF0000"/>
                </a:solidFill>
              </a:rPr>
              <a:t>LO6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66E0AB-101F-4FCB-9C04-7891598B8414}"/>
              </a:ext>
            </a:extLst>
          </p:cNvPr>
          <p:cNvSpPr txBox="1"/>
          <p:nvPr/>
        </p:nvSpPr>
        <p:spPr>
          <a:xfrm>
            <a:off x="159326" y="652384"/>
            <a:ext cx="8393309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970" b="1" dirty="0">
                <a:solidFill>
                  <a:srgbClr val="C00000"/>
                </a:solidFill>
              </a:rPr>
              <a:t>Renal responses to plasma PH alteration </a:t>
            </a:r>
            <a:endParaRPr lang="en-US" sz="297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1811D9-54BF-4AD9-98CA-E219189B5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421576"/>
              </p:ext>
            </p:extLst>
          </p:nvPr>
        </p:nvGraphicFramePr>
        <p:xfrm>
          <a:off x="730164" y="1479762"/>
          <a:ext cx="8845636" cy="608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Picture 23" descr="IMG_4551.JPG">
            <a:extLst>
              <a:ext uri="{FF2B5EF4-FFF2-40B4-BE49-F238E27FC236}">
                <a16:creationId xmlns:a16="http://schemas.microsoft.com/office/drawing/2014/main" id="{B6CF175F-047A-4988-ABFD-043DCFF3B4B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53636" y="6965816"/>
            <a:ext cx="617145" cy="58126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549120E-C3D1-49C1-86FE-7E924B6C2B55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C579382-A22F-4391-942F-7119D99BAF18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7" name="object 4">
                <a:extLst>
                  <a:ext uri="{FF2B5EF4-FFF2-40B4-BE49-F238E27FC236}">
                    <a16:creationId xmlns:a16="http://schemas.microsoft.com/office/drawing/2014/main" id="{DFA22DA3-38E7-492E-8610-72B75AE97567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5">
                <a:extLst>
                  <a:ext uri="{FF2B5EF4-FFF2-40B4-BE49-F238E27FC236}">
                    <a16:creationId xmlns:a16="http://schemas.microsoft.com/office/drawing/2014/main" id="{6EA87161-92DA-4CC2-8EE4-CA468550E3CB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29" name="object 6">
                <a:extLst>
                  <a:ext uri="{FF2B5EF4-FFF2-40B4-BE49-F238E27FC236}">
                    <a16:creationId xmlns:a16="http://schemas.microsoft.com/office/drawing/2014/main" id="{3F016482-1378-4071-AB1B-F1FE66BD351D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DEB81A45-9CF3-4ACF-BD4B-434ACFF910B0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9AEA3D71-2792-4E9F-B31D-1F9B382043C8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F4EDC2C-9737-4251-92AE-6254297BBD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6" name="object 6">
              <a:extLst>
                <a:ext uri="{FF2B5EF4-FFF2-40B4-BE49-F238E27FC236}">
                  <a16:creationId xmlns:a16="http://schemas.microsoft.com/office/drawing/2014/main" id="{DB2DDD50-70AA-4E81-BB4C-248531BC1948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45E80F3-DC68-40E8-AF0E-30AF74FD304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11325" y="17156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052" y="1925511"/>
            <a:ext cx="8605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responses to acid base disturbances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779" y="3342144"/>
            <a:ext cx="87984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 acidosis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: Generation of  HCO</a:t>
            </a:r>
            <a:r>
              <a:rPr lang="en-GB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 by distal tubules with retention of potassium.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 alkalosis: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Increased losses of HCO</a:t>
            </a:r>
            <a:r>
              <a:rPr lang="en-GB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 and potassium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80E76-FAB9-4999-86E7-FFEA2F58E6EE}"/>
              </a:ext>
            </a:extLst>
          </p:cNvPr>
          <p:cNvSpPr txBox="1"/>
          <p:nvPr/>
        </p:nvSpPr>
        <p:spPr>
          <a:xfrm>
            <a:off x="8773293" y="1131269"/>
            <a:ext cx="1035865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80" b="1" dirty="0">
                <a:solidFill>
                  <a:srgbClr val="FF0000"/>
                </a:solidFill>
              </a:rPr>
              <a:t>LO6</a:t>
            </a:r>
          </a:p>
        </p:txBody>
      </p:sp>
      <p:pic>
        <p:nvPicPr>
          <p:cNvPr id="23" name="Picture 22" descr="IMG_4551.JPG">
            <a:extLst>
              <a:ext uri="{FF2B5EF4-FFF2-40B4-BE49-F238E27FC236}">
                <a16:creationId xmlns:a16="http://schemas.microsoft.com/office/drawing/2014/main" id="{05080692-DDA8-46FC-8DAF-5BFE3F13DA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49192" y="6870216"/>
            <a:ext cx="909332" cy="85646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6FA27C4-2D7D-4907-87D2-933AF71444ED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254C9BC-39FF-47CB-AA7C-10E08A9E6DC7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7" name="object 4">
                <a:extLst>
                  <a:ext uri="{FF2B5EF4-FFF2-40B4-BE49-F238E27FC236}">
                    <a16:creationId xmlns:a16="http://schemas.microsoft.com/office/drawing/2014/main" id="{149BC0D6-E5A8-48EA-88FA-654C938DFCE2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5">
                <a:extLst>
                  <a:ext uri="{FF2B5EF4-FFF2-40B4-BE49-F238E27FC236}">
                    <a16:creationId xmlns:a16="http://schemas.microsoft.com/office/drawing/2014/main" id="{16F50CA1-DC0E-4A9B-B984-7567613977CD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29" name="object 6">
                <a:extLst>
                  <a:ext uri="{FF2B5EF4-FFF2-40B4-BE49-F238E27FC236}">
                    <a16:creationId xmlns:a16="http://schemas.microsoft.com/office/drawing/2014/main" id="{834C97FC-C885-4540-9C9E-62D9CC2129E4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FF1628F4-C0B8-4E23-BB6F-0DF289460431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501F5663-32F0-4F53-88B7-B461FB4C46A1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5E1DF4D-CE11-4F58-8974-06FCE4C477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6" name="object 6">
              <a:extLst>
                <a:ext uri="{FF2B5EF4-FFF2-40B4-BE49-F238E27FC236}">
                  <a16:creationId xmlns:a16="http://schemas.microsoft.com/office/drawing/2014/main" id="{ECD04FA0-3E1F-40F5-94CA-A79B7236259C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129F082-4D00-4B4C-BC5F-1A73A54C7D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19991" y="16413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55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8843451" y="1072161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LO4</a:t>
            </a:r>
            <a:endParaRPr lang="en-GB" sz="2640" dirty="0"/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5008566" y="2582435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1230907"/>
            <a:ext cx="5059680" cy="6797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control of [HCO</a:t>
            </a:r>
            <a:r>
              <a:rPr lang="en-US" sz="3600" b="1" kern="0" baseline="-25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kern="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ar-IQ" sz="36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08" y="1918490"/>
            <a:ext cx="9624644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lang="en-US" sz="32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filtered in the glomerulus (4300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/day).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80-90% of the filtered HCO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re-absorbed in the proximal tubule.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remainder (15%) of HCO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also absorbed in the thick ascending limb of the loop of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Henle by similar mechanism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need to increase [HCO</a:t>
            </a:r>
            <a:r>
              <a:rPr lang="en-US" sz="3200" kern="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kern="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must both</a:t>
            </a:r>
          </a:p>
          <a:p>
            <a:pPr marL="1081088" indent="-3667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 all filtered HCO</a:t>
            </a:r>
            <a:r>
              <a:rPr lang="en-US" sz="3200" kern="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kern="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81088" indent="-3667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new (Generation).</a:t>
            </a:r>
          </a:p>
        </p:txBody>
      </p:sp>
      <p:pic>
        <p:nvPicPr>
          <p:cNvPr id="26" name="Picture 25" descr="IMG_4551.JPG">
            <a:extLst>
              <a:ext uri="{FF2B5EF4-FFF2-40B4-BE49-F238E27FC236}">
                <a16:creationId xmlns:a16="http://schemas.microsoft.com/office/drawing/2014/main" id="{FF8120DB-4969-4414-A972-A3A5950269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49192" y="6870216"/>
            <a:ext cx="909332" cy="8564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ECAA613-1928-4815-B86E-3ADAF5B4AF57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EE80D13-AC9D-408C-B079-E51E39B022AB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9" name="object 4">
                <a:extLst>
                  <a:ext uri="{FF2B5EF4-FFF2-40B4-BE49-F238E27FC236}">
                    <a16:creationId xmlns:a16="http://schemas.microsoft.com/office/drawing/2014/main" id="{4F597F5F-BA9A-4640-8CF7-B4E73321E3BF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9E7B8768-54B5-48A9-8621-414405B6B707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1" name="object 6">
                <a:extLst>
                  <a:ext uri="{FF2B5EF4-FFF2-40B4-BE49-F238E27FC236}">
                    <a16:creationId xmlns:a16="http://schemas.microsoft.com/office/drawing/2014/main" id="{9B0A1F4A-7994-42B0-A90D-1CD1ACE82B85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7">
                <a:extLst>
                  <a:ext uri="{FF2B5EF4-FFF2-40B4-BE49-F238E27FC236}">
                    <a16:creationId xmlns:a16="http://schemas.microsoft.com/office/drawing/2014/main" id="{4492AFBC-41D2-4B77-B7D1-B52A30336640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8">
                <a:extLst>
                  <a:ext uri="{FF2B5EF4-FFF2-40B4-BE49-F238E27FC236}">
                    <a16:creationId xmlns:a16="http://schemas.microsoft.com/office/drawing/2014/main" id="{17516929-FD15-4395-8136-D6D4F2FFEED7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AD5B8C86-3EAC-4D30-BE41-A789970028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8" name="object 6">
              <a:extLst>
                <a:ext uri="{FF2B5EF4-FFF2-40B4-BE49-F238E27FC236}">
                  <a16:creationId xmlns:a16="http://schemas.microsoft.com/office/drawing/2014/main" id="{D8206219-4B8B-4E9E-9238-B27FF90B0F00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F511E442-202F-469E-A9DC-253489599B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96009" y="15993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6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55904" y="3006089"/>
            <a:ext cx="1144411" cy="4456606"/>
          </a:xfrm>
          <a:custGeom>
            <a:avLst/>
            <a:gdLst/>
            <a:ahLst/>
            <a:cxnLst/>
            <a:rect l="l" t="t" r="r" b="b"/>
            <a:pathLst>
              <a:path w="1216659" h="4467860">
                <a:moveTo>
                  <a:pt x="1216152" y="4353306"/>
                </a:moveTo>
                <a:lnTo>
                  <a:pt x="1216152" y="114299"/>
                </a:lnTo>
                <a:lnTo>
                  <a:pt x="1211405" y="100088"/>
                </a:lnTo>
                <a:lnTo>
                  <a:pt x="1175153" y="73251"/>
                </a:lnTo>
                <a:lnTo>
                  <a:pt x="1107054" y="49278"/>
                </a:lnTo>
                <a:lnTo>
                  <a:pt x="1062497" y="38646"/>
                </a:lnTo>
                <a:lnTo>
                  <a:pt x="1011702" y="29067"/>
                </a:lnTo>
                <a:lnTo>
                  <a:pt x="955242" y="20654"/>
                </a:lnTo>
                <a:lnTo>
                  <a:pt x="893691" y="13518"/>
                </a:lnTo>
                <a:lnTo>
                  <a:pt x="827625" y="7772"/>
                </a:lnTo>
                <a:lnTo>
                  <a:pt x="757618" y="3529"/>
                </a:lnTo>
                <a:lnTo>
                  <a:pt x="684243" y="901"/>
                </a:lnTo>
                <a:lnTo>
                  <a:pt x="608076" y="0"/>
                </a:lnTo>
                <a:lnTo>
                  <a:pt x="531756" y="901"/>
                </a:lnTo>
                <a:lnTo>
                  <a:pt x="458277" y="3529"/>
                </a:lnTo>
                <a:lnTo>
                  <a:pt x="388208" y="7772"/>
                </a:lnTo>
                <a:lnTo>
                  <a:pt x="322117" y="13518"/>
                </a:lnTo>
                <a:lnTo>
                  <a:pt x="260571" y="20654"/>
                </a:lnTo>
                <a:lnTo>
                  <a:pt x="204138" y="29067"/>
                </a:lnTo>
                <a:lnTo>
                  <a:pt x="153387" y="38646"/>
                </a:lnTo>
                <a:lnTo>
                  <a:pt x="108885" y="49278"/>
                </a:lnTo>
                <a:lnTo>
                  <a:pt x="71201" y="60851"/>
                </a:lnTo>
                <a:lnTo>
                  <a:pt x="18557" y="86368"/>
                </a:lnTo>
                <a:lnTo>
                  <a:pt x="0" y="114300"/>
                </a:lnTo>
                <a:lnTo>
                  <a:pt x="0" y="4353306"/>
                </a:lnTo>
                <a:lnTo>
                  <a:pt x="40902" y="4394354"/>
                </a:lnTo>
                <a:lnTo>
                  <a:pt x="108885" y="4418327"/>
                </a:lnTo>
                <a:lnTo>
                  <a:pt x="153387" y="4428959"/>
                </a:lnTo>
                <a:lnTo>
                  <a:pt x="204138" y="4438538"/>
                </a:lnTo>
                <a:lnTo>
                  <a:pt x="260571" y="4446951"/>
                </a:lnTo>
                <a:lnTo>
                  <a:pt x="322117" y="4454087"/>
                </a:lnTo>
                <a:lnTo>
                  <a:pt x="388208" y="4459833"/>
                </a:lnTo>
                <a:lnTo>
                  <a:pt x="458277" y="4464076"/>
                </a:lnTo>
                <a:lnTo>
                  <a:pt x="531756" y="4466704"/>
                </a:lnTo>
                <a:lnTo>
                  <a:pt x="608076" y="4467606"/>
                </a:lnTo>
                <a:lnTo>
                  <a:pt x="684243" y="4466704"/>
                </a:lnTo>
                <a:lnTo>
                  <a:pt x="757618" y="4464076"/>
                </a:lnTo>
                <a:lnTo>
                  <a:pt x="827625" y="4459833"/>
                </a:lnTo>
                <a:lnTo>
                  <a:pt x="893691" y="4454087"/>
                </a:lnTo>
                <a:lnTo>
                  <a:pt x="955242" y="4446951"/>
                </a:lnTo>
                <a:lnTo>
                  <a:pt x="1011702" y="4438538"/>
                </a:lnTo>
                <a:lnTo>
                  <a:pt x="1062497" y="4428959"/>
                </a:lnTo>
                <a:lnTo>
                  <a:pt x="1107054" y="4418327"/>
                </a:lnTo>
                <a:lnTo>
                  <a:pt x="1144798" y="4406754"/>
                </a:lnTo>
                <a:lnTo>
                  <a:pt x="1197547" y="4381237"/>
                </a:lnTo>
                <a:lnTo>
                  <a:pt x="1216152" y="4353306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55904" y="3006090"/>
            <a:ext cx="1144411" cy="228025"/>
          </a:xfrm>
          <a:custGeom>
            <a:avLst/>
            <a:gdLst/>
            <a:ahLst/>
            <a:cxnLst/>
            <a:rect l="l" t="t" r="r" b="b"/>
            <a:pathLst>
              <a:path w="1216659" h="228600">
                <a:moveTo>
                  <a:pt x="1216152" y="114299"/>
                </a:moveTo>
                <a:lnTo>
                  <a:pt x="1175153" y="73251"/>
                </a:lnTo>
                <a:lnTo>
                  <a:pt x="1107054" y="49278"/>
                </a:lnTo>
                <a:lnTo>
                  <a:pt x="1062497" y="38646"/>
                </a:lnTo>
                <a:lnTo>
                  <a:pt x="1011702" y="29067"/>
                </a:lnTo>
                <a:lnTo>
                  <a:pt x="955242" y="20654"/>
                </a:lnTo>
                <a:lnTo>
                  <a:pt x="893691" y="13518"/>
                </a:lnTo>
                <a:lnTo>
                  <a:pt x="827625" y="7772"/>
                </a:lnTo>
                <a:lnTo>
                  <a:pt x="757618" y="3529"/>
                </a:lnTo>
                <a:lnTo>
                  <a:pt x="684243" y="901"/>
                </a:lnTo>
                <a:lnTo>
                  <a:pt x="608076" y="0"/>
                </a:lnTo>
                <a:lnTo>
                  <a:pt x="531756" y="901"/>
                </a:lnTo>
                <a:lnTo>
                  <a:pt x="458277" y="3529"/>
                </a:lnTo>
                <a:lnTo>
                  <a:pt x="388208" y="7772"/>
                </a:lnTo>
                <a:lnTo>
                  <a:pt x="322117" y="13518"/>
                </a:lnTo>
                <a:lnTo>
                  <a:pt x="260571" y="20654"/>
                </a:lnTo>
                <a:lnTo>
                  <a:pt x="204138" y="29067"/>
                </a:lnTo>
                <a:lnTo>
                  <a:pt x="153387" y="38646"/>
                </a:lnTo>
                <a:lnTo>
                  <a:pt x="108885" y="49278"/>
                </a:lnTo>
                <a:lnTo>
                  <a:pt x="71201" y="60851"/>
                </a:lnTo>
                <a:lnTo>
                  <a:pt x="18557" y="86368"/>
                </a:lnTo>
                <a:lnTo>
                  <a:pt x="0" y="114300"/>
                </a:lnTo>
                <a:lnTo>
                  <a:pt x="4734" y="128661"/>
                </a:lnTo>
                <a:lnTo>
                  <a:pt x="40902" y="155660"/>
                </a:lnTo>
                <a:lnTo>
                  <a:pt x="108885" y="179654"/>
                </a:lnTo>
                <a:lnTo>
                  <a:pt x="153387" y="190259"/>
                </a:lnTo>
                <a:lnTo>
                  <a:pt x="204138" y="199794"/>
                </a:lnTo>
                <a:lnTo>
                  <a:pt x="260571" y="208153"/>
                </a:lnTo>
                <a:lnTo>
                  <a:pt x="322117" y="215231"/>
                </a:lnTo>
                <a:lnTo>
                  <a:pt x="388208" y="220921"/>
                </a:lnTo>
                <a:lnTo>
                  <a:pt x="458277" y="225116"/>
                </a:lnTo>
                <a:lnTo>
                  <a:pt x="531756" y="227711"/>
                </a:lnTo>
                <a:lnTo>
                  <a:pt x="608076" y="228600"/>
                </a:lnTo>
                <a:lnTo>
                  <a:pt x="684243" y="227711"/>
                </a:lnTo>
                <a:lnTo>
                  <a:pt x="757618" y="225116"/>
                </a:lnTo>
                <a:lnTo>
                  <a:pt x="827625" y="220921"/>
                </a:lnTo>
                <a:lnTo>
                  <a:pt x="893691" y="215231"/>
                </a:lnTo>
                <a:lnTo>
                  <a:pt x="955242" y="208153"/>
                </a:lnTo>
                <a:lnTo>
                  <a:pt x="1011702" y="199794"/>
                </a:lnTo>
                <a:lnTo>
                  <a:pt x="1062497" y="190259"/>
                </a:lnTo>
                <a:lnTo>
                  <a:pt x="1107054" y="179654"/>
                </a:lnTo>
                <a:lnTo>
                  <a:pt x="1144798" y="168086"/>
                </a:lnTo>
                <a:lnTo>
                  <a:pt x="1197547" y="142483"/>
                </a:lnTo>
                <a:lnTo>
                  <a:pt x="1216152" y="114299"/>
                </a:lnTo>
                <a:close/>
              </a:path>
            </a:pathLst>
          </a:custGeom>
          <a:solidFill>
            <a:srgbClr val="FFADAD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55904" y="3006089"/>
            <a:ext cx="1144411" cy="4456606"/>
          </a:xfrm>
          <a:custGeom>
            <a:avLst/>
            <a:gdLst/>
            <a:ahLst/>
            <a:cxnLst/>
            <a:rect l="l" t="t" r="r" b="b"/>
            <a:pathLst>
              <a:path w="1216659" h="4467860">
                <a:moveTo>
                  <a:pt x="608076" y="0"/>
                </a:moveTo>
                <a:lnTo>
                  <a:pt x="531756" y="901"/>
                </a:lnTo>
                <a:lnTo>
                  <a:pt x="458277" y="3529"/>
                </a:lnTo>
                <a:lnTo>
                  <a:pt x="388208" y="7772"/>
                </a:lnTo>
                <a:lnTo>
                  <a:pt x="322117" y="13518"/>
                </a:lnTo>
                <a:lnTo>
                  <a:pt x="260571" y="20654"/>
                </a:lnTo>
                <a:lnTo>
                  <a:pt x="204138" y="29067"/>
                </a:lnTo>
                <a:lnTo>
                  <a:pt x="153387" y="38646"/>
                </a:lnTo>
                <a:lnTo>
                  <a:pt x="108885" y="49278"/>
                </a:lnTo>
                <a:lnTo>
                  <a:pt x="71201" y="60851"/>
                </a:lnTo>
                <a:lnTo>
                  <a:pt x="18557" y="86368"/>
                </a:lnTo>
                <a:lnTo>
                  <a:pt x="0" y="114300"/>
                </a:lnTo>
                <a:lnTo>
                  <a:pt x="0" y="4353306"/>
                </a:lnTo>
                <a:lnTo>
                  <a:pt x="40902" y="4394354"/>
                </a:lnTo>
                <a:lnTo>
                  <a:pt x="108885" y="4418327"/>
                </a:lnTo>
                <a:lnTo>
                  <a:pt x="153387" y="4428959"/>
                </a:lnTo>
                <a:lnTo>
                  <a:pt x="204138" y="4438538"/>
                </a:lnTo>
                <a:lnTo>
                  <a:pt x="260571" y="4446951"/>
                </a:lnTo>
                <a:lnTo>
                  <a:pt x="322117" y="4454087"/>
                </a:lnTo>
                <a:lnTo>
                  <a:pt x="388208" y="4459833"/>
                </a:lnTo>
                <a:lnTo>
                  <a:pt x="458277" y="4464076"/>
                </a:lnTo>
                <a:lnTo>
                  <a:pt x="531756" y="4466704"/>
                </a:lnTo>
                <a:lnTo>
                  <a:pt x="608076" y="4467606"/>
                </a:lnTo>
                <a:lnTo>
                  <a:pt x="684243" y="4466704"/>
                </a:lnTo>
                <a:lnTo>
                  <a:pt x="757618" y="4464076"/>
                </a:lnTo>
                <a:lnTo>
                  <a:pt x="827625" y="4459833"/>
                </a:lnTo>
                <a:lnTo>
                  <a:pt x="893691" y="4454087"/>
                </a:lnTo>
                <a:lnTo>
                  <a:pt x="955242" y="4446951"/>
                </a:lnTo>
                <a:lnTo>
                  <a:pt x="1011702" y="4438538"/>
                </a:lnTo>
                <a:lnTo>
                  <a:pt x="1062497" y="4428959"/>
                </a:lnTo>
                <a:lnTo>
                  <a:pt x="1107054" y="4418327"/>
                </a:lnTo>
                <a:lnTo>
                  <a:pt x="1144798" y="4406754"/>
                </a:lnTo>
                <a:lnTo>
                  <a:pt x="1197547" y="4381237"/>
                </a:lnTo>
                <a:lnTo>
                  <a:pt x="1216152" y="4353306"/>
                </a:lnTo>
                <a:lnTo>
                  <a:pt x="1216152" y="114299"/>
                </a:lnTo>
                <a:lnTo>
                  <a:pt x="1175153" y="73251"/>
                </a:lnTo>
                <a:lnTo>
                  <a:pt x="1107054" y="49278"/>
                </a:lnTo>
                <a:lnTo>
                  <a:pt x="1062497" y="38646"/>
                </a:lnTo>
                <a:lnTo>
                  <a:pt x="1011702" y="29067"/>
                </a:lnTo>
                <a:lnTo>
                  <a:pt x="955242" y="20654"/>
                </a:lnTo>
                <a:lnTo>
                  <a:pt x="893691" y="13518"/>
                </a:lnTo>
                <a:lnTo>
                  <a:pt x="827625" y="7772"/>
                </a:lnTo>
                <a:lnTo>
                  <a:pt x="757618" y="3529"/>
                </a:lnTo>
                <a:lnTo>
                  <a:pt x="684243" y="901"/>
                </a:lnTo>
                <a:lnTo>
                  <a:pt x="608076" y="0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55904" y="3120102"/>
            <a:ext cx="1144411" cy="114012"/>
          </a:xfrm>
          <a:custGeom>
            <a:avLst/>
            <a:gdLst/>
            <a:ahLst/>
            <a:cxnLst/>
            <a:rect l="l" t="t" r="r" b="b"/>
            <a:pathLst>
              <a:path w="1216659" h="114300">
                <a:moveTo>
                  <a:pt x="0" y="0"/>
                </a:moveTo>
                <a:lnTo>
                  <a:pt x="40902" y="41360"/>
                </a:lnTo>
                <a:lnTo>
                  <a:pt x="108885" y="65354"/>
                </a:lnTo>
                <a:lnTo>
                  <a:pt x="153387" y="75959"/>
                </a:lnTo>
                <a:lnTo>
                  <a:pt x="204138" y="85494"/>
                </a:lnTo>
                <a:lnTo>
                  <a:pt x="260571" y="93853"/>
                </a:lnTo>
                <a:lnTo>
                  <a:pt x="322117" y="100931"/>
                </a:lnTo>
                <a:lnTo>
                  <a:pt x="388208" y="106621"/>
                </a:lnTo>
                <a:lnTo>
                  <a:pt x="458277" y="110816"/>
                </a:lnTo>
                <a:lnTo>
                  <a:pt x="531756" y="113411"/>
                </a:lnTo>
                <a:lnTo>
                  <a:pt x="608076" y="114300"/>
                </a:lnTo>
                <a:lnTo>
                  <a:pt x="684243" y="113411"/>
                </a:lnTo>
                <a:lnTo>
                  <a:pt x="757618" y="110816"/>
                </a:lnTo>
                <a:lnTo>
                  <a:pt x="827625" y="106621"/>
                </a:lnTo>
                <a:lnTo>
                  <a:pt x="893691" y="100931"/>
                </a:lnTo>
                <a:lnTo>
                  <a:pt x="955242" y="93853"/>
                </a:lnTo>
                <a:lnTo>
                  <a:pt x="1011702" y="85494"/>
                </a:lnTo>
                <a:lnTo>
                  <a:pt x="1062497" y="75959"/>
                </a:lnTo>
                <a:lnTo>
                  <a:pt x="1107054" y="65354"/>
                </a:lnTo>
                <a:lnTo>
                  <a:pt x="1144798" y="53786"/>
                </a:lnTo>
                <a:lnTo>
                  <a:pt x="1197547" y="28183"/>
                </a:lnTo>
                <a:lnTo>
                  <a:pt x="1211405" y="14361"/>
                </a:lnTo>
                <a:lnTo>
                  <a:pt x="1216152" y="0"/>
                </a:lnTo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27660" y="3126943"/>
            <a:ext cx="2782187" cy="4392000"/>
          </a:xfrm>
          <a:custGeom>
            <a:avLst/>
            <a:gdLst/>
            <a:ahLst/>
            <a:cxnLst/>
            <a:rect l="l" t="t" r="r" b="b"/>
            <a:pathLst>
              <a:path w="2957829" h="4352925">
                <a:moveTo>
                  <a:pt x="0" y="0"/>
                </a:moveTo>
                <a:lnTo>
                  <a:pt x="0" y="4352544"/>
                </a:lnTo>
                <a:lnTo>
                  <a:pt x="2957322" y="4352544"/>
                </a:lnTo>
                <a:lnTo>
                  <a:pt x="295732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69619" y="3106943"/>
            <a:ext cx="22697" cy="4392000"/>
          </a:xfrm>
          <a:custGeom>
            <a:avLst/>
            <a:gdLst/>
            <a:ahLst/>
            <a:cxnLst/>
            <a:rect l="l" t="t" r="r" b="b"/>
            <a:pathLst>
              <a:path w="24129" h="4314190">
                <a:moveTo>
                  <a:pt x="23621" y="0"/>
                </a:moveTo>
                <a:lnTo>
                  <a:pt x="0" y="4313682"/>
                </a:lnTo>
              </a:path>
            </a:pathLst>
          </a:custGeom>
          <a:ln w="5715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97191" y="3466890"/>
            <a:ext cx="4842545" cy="3863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17773" y="4624555"/>
            <a:ext cx="103928" cy="198569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21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21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9712" y="4485459"/>
            <a:ext cx="629545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sz="1760" spc="8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60" spc="-7" baseline="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sz="1760" baseline="2314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71501" y="5397556"/>
            <a:ext cx="661800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760" spc="-14" baseline="-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7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760" spc="-7" baseline="-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760" baseline="-231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6248" y="4032452"/>
            <a:ext cx="382864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sz="1760" baseline="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sz="1760" baseline="231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02068" y="5756822"/>
            <a:ext cx="71675" cy="499120"/>
          </a:xfrm>
          <a:custGeom>
            <a:avLst/>
            <a:gdLst/>
            <a:ahLst/>
            <a:cxnLst/>
            <a:rect l="l" t="t" r="r" b="b"/>
            <a:pathLst>
              <a:path w="76200" h="500379">
                <a:moveTo>
                  <a:pt x="76200" y="424433"/>
                </a:moveTo>
                <a:lnTo>
                  <a:pt x="47374" y="424145"/>
                </a:lnTo>
                <a:lnTo>
                  <a:pt x="47243" y="436625"/>
                </a:lnTo>
                <a:lnTo>
                  <a:pt x="28193" y="436625"/>
                </a:lnTo>
                <a:lnTo>
                  <a:pt x="28193" y="423953"/>
                </a:lnTo>
                <a:lnTo>
                  <a:pt x="0" y="423671"/>
                </a:lnTo>
                <a:lnTo>
                  <a:pt x="28193" y="481210"/>
                </a:lnTo>
                <a:lnTo>
                  <a:pt x="28193" y="436625"/>
                </a:lnTo>
                <a:lnTo>
                  <a:pt x="28326" y="423955"/>
                </a:lnTo>
                <a:lnTo>
                  <a:pt x="28326" y="481481"/>
                </a:lnTo>
                <a:lnTo>
                  <a:pt x="37337" y="499871"/>
                </a:lnTo>
                <a:lnTo>
                  <a:pt x="76200" y="424433"/>
                </a:lnTo>
                <a:close/>
              </a:path>
              <a:path w="76200" h="500379">
                <a:moveTo>
                  <a:pt x="47374" y="424145"/>
                </a:moveTo>
                <a:lnTo>
                  <a:pt x="28326" y="423955"/>
                </a:lnTo>
                <a:lnTo>
                  <a:pt x="28193" y="436625"/>
                </a:lnTo>
                <a:lnTo>
                  <a:pt x="47243" y="436625"/>
                </a:lnTo>
                <a:lnTo>
                  <a:pt x="47374" y="424145"/>
                </a:lnTo>
                <a:close/>
              </a:path>
              <a:path w="76200" h="500379">
                <a:moveTo>
                  <a:pt x="51816" y="0"/>
                </a:moveTo>
                <a:lnTo>
                  <a:pt x="32766" y="0"/>
                </a:lnTo>
                <a:lnTo>
                  <a:pt x="28326" y="423955"/>
                </a:lnTo>
                <a:lnTo>
                  <a:pt x="47374" y="424145"/>
                </a:lnTo>
                <a:lnTo>
                  <a:pt x="51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08865" y="5726418"/>
            <a:ext cx="71675" cy="502920"/>
          </a:xfrm>
          <a:custGeom>
            <a:avLst/>
            <a:gdLst/>
            <a:ahLst/>
            <a:cxnLst/>
            <a:rect l="l" t="t" r="r" b="b"/>
            <a:pathLst>
              <a:path w="76200" h="504189">
                <a:moveTo>
                  <a:pt x="76200" y="76200"/>
                </a:moveTo>
                <a:lnTo>
                  <a:pt x="38100" y="0"/>
                </a:lnTo>
                <a:lnTo>
                  <a:pt x="0" y="76962"/>
                </a:lnTo>
                <a:lnTo>
                  <a:pt x="28956" y="76672"/>
                </a:lnTo>
                <a:lnTo>
                  <a:pt x="28956" y="64008"/>
                </a:lnTo>
                <a:lnTo>
                  <a:pt x="48006" y="64008"/>
                </a:lnTo>
                <a:lnTo>
                  <a:pt x="48027" y="76481"/>
                </a:lnTo>
                <a:lnTo>
                  <a:pt x="76200" y="76200"/>
                </a:lnTo>
                <a:close/>
              </a:path>
              <a:path w="76200" h="504189">
                <a:moveTo>
                  <a:pt x="48027" y="76481"/>
                </a:moveTo>
                <a:lnTo>
                  <a:pt x="48006" y="64008"/>
                </a:lnTo>
                <a:lnTo>
                  <a:pt x="28956" y="64008"/>
                </a:lnTo>
                <a:lnTo>
                  <a:pt x="28977" y="76672"/>
                </a:lnTo>
                <a:lnTo>
                  <a:pt x="48027" y="76481"/>
                </a:lnTo>
                <a:close/>
              </a:path>
              <a:path w="76200" h="504189">
                <a:moveTo>
                  <a:pt x="28977" y="76672"/>
                </a:moveTo>
                <a:lnTo>
                  <a:pt x="28956" y="64008"/>
                </a:lnTo>
                <a:lnTo>
                  <a:pt x="28956" y="76672"/>
                </a:lnTo>
                <a:close/>
              </a:path>
              <a:path w="76200" h="504189">
                <a:moveTo>
                  <a:pt x="48768" y="503682"/>
                </a:moveTo>
                <a:lnTo>
                  <a:pt x="48027" y="76481"/>
                </a:lnTo>
                <a:lnTo>
                  <a:pt x="28977" y="76672"/>
                </a:lnTo>
                <a:lnTo>
                  <a:pt x="29718" y="503682"/>
                </a:lnTo>
                <a:lnTo>
                  <a:pt x="48768" y="5036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55878" y="4773277"/>
            <a:ext cx="415714" cy="630234"/>
          </a:xfrm>
          <a:custGeom>
            <a:avLst/>
            <a:gdLst/>
            <a:ahLst/>
            <a:cxnLst/>
            <a:rect l="l" t="t" r="r" b="b"/>
            <a:pathLst>
              <a:path w="441960" h="631825">
                <a:moveTo>
                  <a:pt x="412869" y="555137"/>
                </a:moveTo>
                <a:lnTo>
                  <a:pt x="405282" y="483866"/>
                </a:lnTo>
                <a:lnTo>
                  <a:pt x="397105" y="439935"/>
                </a:lnTo>
                <a:lnTo>
                  <a:pt x="386291" y="395368"/>
                </a:lnTo>
                <a:lnTo>
                  <a:pt x="372828" y="350695"/>
                </a:lnTo>
                <a:lnTo>
                  <a:pt x="356705" y="306449"/>
                </a:lnTo>
                <a:lnTo>
                  <a:pt x="337913" y="263162"/>
                </a:lnTo>
                <a:lnTo>
                  <a:pt x="316440" y="221365"/>
                </a:lnTo>
                <a:lnTo>
                  <a:pt x="292275" y="181590"/>
                </a:lnTo>
                <a:lnTo>
                  <a:pt x="265408" y="144369"/>
                </a:lnTo>
                <a:lnTo>
                  <a:pt x="235827" y="110233"/>
                </a:lnTo>
                <a:lnTo>
                  <a:pt x="203523" y="79715"/>
                </a:lnTo>
                <a:lnTo>
                  <a:pt x="168483" y="53347"/>
                </a:lnTo>
                <a:lnTo>
                  <a:pt x="130698" y="31659"/>
                </a:lnTo>
                <a:lnTo>
                  <a:pt x="90157" y="15184"/>
                </a:lnTo>
                <a:lnTo>
                  <a:pt x="46848" y="4453"/>
                </a:lnTo>
                <a:lnTo>
                  <a:pt x="762" y="0"/>
                </a:lnTo>
                <a:lnTo>
                  <a:pt x="0" y="19050"/>
                </a:lnTo>
                <a:lnTo>
                  <a:pt x="46857" y="23804"/>
                </a:lnTo>
                <a:lnTo>
                  <a:pt x="90697" y="35489"/>
                </a:lnTo>
                <a:lnTo>
                  <a:pt x="131533" y="53466"/>
                </a:lnTo>
                <a:lnTo>
                  <a:pt x="169377" y="77097"/>
                </a:lnTo>
                <a:lnTo>
                  <a:pt x="204241" y="105742"/>
                </a:lnTo>
                <a:lnTo>
                  <a:pt x="236138" y="138764"/>
                </a:lnTo>
                <a:lnTo>
                  <a:pt x="265082" y="175524"/>
                </a:lnTo>
                <a:lnTo>
                  <a:pt x="291084" y="215384"/>
                </a:lnTo>
                <a:lnTo>
                  <a:pt x="314156" y="257704"/>
                </a:lnTo>
                <a:lnTo>
                  <a:pt x="334313" y="301846"/>
                </a:lnTo>
                <a:lnTo>
                  <a:pt x="351566" y="347173"/>
                </a:lnTo>
                <a:lnTo>
                  <a:pt x="365927" y="393044"/>
                </a:lnTo>
                <a:lnTo>
                  <a:pt x="377411" y="438823"/>
                </a:lnTo>
                <a:lnTo>
                  <a:pt x="386028" y="483870"/>
                </a:lnTo>
                <a:lnTo>
                  <a:pt x="391792" y="527546"/>
                </a:lnTo>
                <a:lnTo>
                  <a:pt x="393781" y="555901"/>
                </a:lnTo>
                <a:lnTo>
                  <a:pt x="412869" y="555137"/>
                </a:lnTo>
                <a:close/>
              </a:path>
              <a:path w="441960" h="631825">
                <a:moveTo>
                  <a:pt x="413765" y="616491"/>
                </a:moveTo>
                <a:lnTo>
                  <a:pt x="413765" y="567690"/>
                </a:lnTo>
                <a:lnTo>
                  <a:pt x="394715" y="569214"/>
                </a:lnTo>
                <a:lnTo>
                  <a:pt x="393781" y="555901"/>
                </a:lnTo>
                <a:lnTo>
                  <a:pt x="365759" y="557022"/>
                </a:lnTo>
                <a:lnTo>
                  <a:pt x="406907" y="631698"/>
                </a:lnTo>
                <a:lnTo>
                  <a:pt x="413765" y="616491"/>
                </a:lnTo>
                <a:close/>
              </a:path>
              <a:path w="441960" h="631825">
                <a:moveTo>
                  <a:pt x="413765" y="567690"/>
                </a:moveTo>
                <a:lnTo>
                  <a:pt x="412869" y="555137"/>
                </a:lnTo>
                <a:lnTo>
                  <a:pt x="393781" y="555901"/>
                </a:lnTo>
                <a:lnTo>
                  <a:pt x="394715" y="569214"/>
                </a:lnTo>
                <a:lnTo>
                  <a:pt x="413765" y="567690"/>
                </a:lnTo>
                <a:close/>
              </a:path>
              <a:path w="441960" h="631825">
                <a:moveTo>
                  <a:pt x="441959" y="553974"/>
                </a:moveTo>
                <a:lnTo>
                  <a:pt x="412869" y="555137"/>
                </a:lnTo>
                <a:lnTo>
                  <a:pt x="413765" y="567690"/>
                </a:lnTo>
                <a:lnTo>
                  <a:pt x="413765" y="616491"/>
                </a:lnTo>
                <a:lnTo>
                  <a:pt x="441959" y="5539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17838" y="4983060"/>
            <a:ext cx="583554" cy="409811"/>
          </a:xfrm>
          <a:custGeom>
            <a:avLst/>
            <a:gdLst/>
            <a:ahLst/>
            <a:cxnLst/>
            <a:rect l="l" t="t" r="r" b="b"/>
            <a:pathLst>
              <a:path w="620395" h="410845">
                <a:moveTo>
                  <a:pt x="28259" y="334189"/>
                </a:moveTo>
                <a:lnTo>
                  <a:pt x="0" y="328422"/>
                </a:lnTo>
                <a:lnTo>
                  <a:pt x="22098" y="410718"/>
                </a:lnTo>
                <a:lnTo>
                  <a:pt x="25908" y="405858"/>
                </a:lnTo>
                <a:lnTo>
                  <a:pt x="25908" y="345948"/>
                </a:lnTo>
                <a:lnTo>
                  <a:pt x="28259" y="334189"/>
                </a:lnTo>
                <a:close/>
              </a:path>
              <a:path w="620395" h="410845">
                <a:moveTo>
                  <a:pt x="47306" y="338076"/>
                </a:moveTo>
                <a:lnTo>
                  <a:pt x="28259" y="334189"/>
                </a:lnTo>
                <a:lnTo>
                  <a:pt x="25908" y="345948"/>
                </a:lnTo>
                <a:lnTo>
                  <a:pt x="44196" y="350520"/>
                </a:lnTo>
                <a:lnTo>
                  <a:pt x="47306" y="338076"/>
                </a:lnTo>
                <a:close/>
              </a:path>
              <a:path w="620395" h="410845">
                <a:moveTo>
                  <a:pt x="74676" y="343662"/>
                </a:moveTo>
                <a:lnTo>
                  <a:pt x="47306" y="338076"/>
                </a:lnTo>
                <a:lnTo>
                  <a:pt x="44196" y="350520"/>
                </a:lnTo>
                <a:lnTo>
                  <a:pt x="25908" y="345948"/>
                </a:lnTo>
                <a:lnTo>
                  <a:pt x="25908" y="405858"/>
                </a:lnTo>
                <a:lnTo>
                  <a:pt x="74676" y="343662"/>
                </a:lnTo>
                <a:close/>
              </a:path>
              <a:path w="620395" h="410845">
                <a:moveTo>
                  <a:pt x="620267" y="18287"/>
                </a:moveTo>
                <a:lnTo>
                  <a:pt x="615695" y="0"/>
                </a:lnTo>
                <a:lnTo>
                  <a:pt x="574700" y="9142"/>
                </a:lnTo>
                <a:lnTo>
                  <a:pt x="530290" y="20290"/>
                </a:lnTo>
                <a:lnTo>
                  <a:pt x="483286" y="33495"/>
                </a:lnTo>
                <a:lnTo>
                  <a:pt x="434508" y="48809"/>
                </a:lnTo>
                <a:lnTo>
                  <a:pt x="384778" y="66282"/>
                </a:lnTo>
                <a:lnTo>
                  <a:pt x="334915" y="85966"/>
                </a:lnTo>
                <a:lnTo>
                  <a:pt x="285740" y="107913"/>
                </a:lnTo>
                <a:lnTo>
                  <a:pt x="238074" y="132173"/>
                </a:lnTo>
                <a:lnTo>
                  <a:pt x="192738" y="158798"/>
                </a:lnTo>
                <a:lnTo>
                  <a:pt x="150551" y="187838"/>
                </a:lnTo>
                <a:lnTo>
                  <a:pt x="112335" y="219346"/>
                </a:lnTo>
                <a:lnTo>
                  <a:pt x="78911" y="253372"/>
                </a:lnTo>
                <a:lnTo>
                  <a:pt x="51098" y="289967"/>
                </a:lnTo>
                <a:lnTo>
                  <a:pt x="29718" y="329184"/>
                </a:lnTo>
                <a:lnTo>
                  <a:pt x="29718" y="329946"/>
                </a:lnTo>
                <a:lnTo>
                  <a:pt x="28956" y="330708"/>
                </a:lnTo>
                <a:lnTo>
                  <a:pt x="28259" y="334189"/>
                </a:lnTo>
                <a:lnTo>
                  <a:pt x="47244" y="338063"/>
                </a:lnTo>
                <a:lnTo>
                  <a:pt x="47244" y="337566"/>
                </a:lnTo>
                <a:lnTo>
                  <a:pt x="48006" y="335280"/>
                </a:lnTo>
                <a:lnTo>
                  <a:pt x="48006" y="336156"/>
                </a:lnTo>
                <a:lnTo>
                  <a:pt x="67717" y="299706"/>
                </a:lnTo>
                <a:lnTo>
                  <a:pt x="94713" y="264324"/>
                </a:lnTo>
                <a:lnTo>
                  <a:pt x="127390" y="231381"/>
                </a:lnTo>
                <a:lnTo>
                  <a:pt x="164901" y="200834"/>
                </a:lnTo>
                <a:lnTo>
                  <a:pt x="206404" y="172644"/>
                </a:lnTo>
                <a:lnTo>
                  <a:pt x="251055" y="146770"/>
                </a:lnTo>
                <a:lnTo>
                  <a:pt x="298008" y="123172"/>
                </a:lnTo>
                <a:lnTo>
                  <a:pt x="346421" y="101808"/>
                </a:lnTo>
                <a:lnTo>
                  <a:pt x="395448" y="82639"/>
                </a:lnTo>
                <a:lnTo>
                  <a:pt x="444247" y="65624"/>
                </a:lnTo>
                <a:lnTo>
                  <a:pt x="491972" y="50721"/>
                </a:lnTo>
                <a:lnTo>
                  <a:pt x="537780" y="37892"/>
                </a:lnTo>
                <a:lnTo>
                  <a:pt x="580826" y="27094"/>
                </a:lnTo>
                <a:lnTo>
                  <a:pt x="620267" y="18287"/>
                </a:lnTo>
                <a:close/>
              </a:path>
              <a:path w="620395" h="410845">
                <a:moveTo>
                  <a:pt x="48006" y="335280"/>
                </a:moveTo>
                <a:lnTo>
                  <a:pt x="47244" y="337566"/>
                </a:lnTo>
                <a:lnTo>
                  <a:pt x="47598" y="336910"/>
                </a:lnTo>
                <a:lnTo>
                  <a:pt x="48006" y="335280"/>
                </a:lnTo>
                <a:close/>
              </a:path>
              <a:path w="620395" h="410845">
                <a:moveTo>
                  <a:pt x="47598" y="336910"/>
                </a:moveTo>
                <a:lnTo>
                  <a:pt x="47244" y="337566"/>
                </a:lnTo>
                <a:lnTo>
                  <a:pt x="47244" y="338063"/>
                </a:lnTo>
                <a:lnTo>
                  <a:pt x="47598" y="336910"/>
                </a:lnTo>
                <a:close/>
              </a:path>
              <a:path w="620395" h="410845">
                <a:moveTo>
                  <a:pt x="48006" y="336156"/>
                </a:moveTo>
                <a:lnTo>
                  <a:pt x="48006" y="335280"/>
                </a:lnTo>
                <a:lnTo>
                  <a:pt x="47598" y="336910"/>
                </a:lnTo>
                <a:lnTo>
                  <a:pt x="48006" y="336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59902" y="4653439"/>
            <a:ext cx="263406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2640" spc="-7" baseline="-154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sz="121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48365" y="3732727"/>
            <a:ext cx="463498" cy="732844"/>
          </a:xfrm>
          <a:custGeom>
            <a:avLst/>
            <a:gdLst/>
            <a:ahLst/>
            <a:cxnLst/>
            <a:rect l="l" t="t" r="r" b="b"/>
            <a:pathLst>
              <a:path w="492760" h="734694">
                <a:moveTo>
                  <a:pt x="65508" y="690542"/>
                </a:moveTo>
                <a:lnTo>
                  <a:pt x="54101" y="665226"/>
                </a:lnTo>
                <a:lnTo>
                  <a:pt x="0" y="730758"/>
                </a:lnTo>
                <a:lnTo>
                  <a:pt x="54101" y="733173"/>
                </a:lnTo>
                <a:lnTo>
                  <a:pt x="54101" y="696468"/>
                </a:lnTo>
                <a:lnTo>
                  <a:pt x="65508" y="690542"/>
                </a:lnTo>
                <a:close/>
              </a:path>
              <a:path w="492760" h="734694">
                <a:moveTo>
                  <a:pt x="73235" y="707693"/>
                </a:moveTo>
                <a:lnTo>
                  <a:pt x="65508" y="690542"/>
                </a:lnTo>
                <a:lnTo>
                  <a:pt x="54101" y="696468"/>
                </a:lnTo>
                <a:lnTo>
                  <a:pt x="62483" y="713232"/>
                </a:lnTo>
                <a:lnTo>
                  <a:pt x="73235" y="707693"/>
                </a:lnTo>
                <a:close/>
              </a:path>
              <a:path w="492760" h="734694">
                <a:moveTo>
                  <a:pt x="85343" y="734568"/>
                </a:moveTo>
                <a:lnTo>
                  <a:pt x="73235" y="707693"/>
                </a:lnTo>
                <a:lnTo>
                  <a:pt x="62483" y="713232"/>
                </a:lnTo>
                <a:lnTo>
                  <a:pt x="54101" y="696468"/>
                </a:lnTo>
                <a:lnTo>
                  <a:pt x="54101" y="733173"/>
                </a:lnTo>
                <a:lnTo>
                  <a:pt x="85343" y="734568"/>
                </a:lnTo>
                <a:close/>
              </a:path>
              <a:path w="492760" h="734694">
                <a:moveTo>
                  <a:pt x="492251" y="762"/>
                </a:moveTo>
                <a:lnTo>
                  <a:pt x="473201" y="0"/>
                </a:lnTo>
                <a:lnTo>
                  <a:pt x="472173" y="47711"/>
                </a:lnTo>
                <a:lnTo>
                  <a:pt x="468199" y="95240"/>
                </a:lnTo>
                <a:lnTo>
                  <a:pt x="461339" y="142421"/>
                </a:lnTo>
                <a:lnTo>
                  <a:pt x="451656" y="189091"/>
                </a:lnTo>
                <a:lnTo>
                  <a:pt x="439212" y="235083"/>
                </a:lnTo>
                <a:lnTo>
                  <a:pt x="424067" y="280235"/>
                </a:lnTo>
                <a:lnTo>
                  <a:pt x="406283" y="324380"/>
                </a:lnTo>
                <a:lnTo>
                  <a:pt x="385922" y="367355"/>
                </a:lnTo>
                <a:lnTo>
                  <a:pt x="363045" y="408993"/>
                </a:lnTo>
                <a:lnTo>
                  <a:pt x="337714" y="449132"/>
                </a:lnTo>
                <a:lnTo>
                  <a:pt x="309990" y="487606"/>
                </a:lnTo>
                <a:lnTo>
                  <a:pt x="279936" y="524250"/>
                </a:lnTo>
                <a:lnTo>
                  <a:pt x="247612" y="558900"/>
                </a:lnTo>
                <a:lnTo>
                  <a:pt x="213079" y="591390"/>
                </a:lnTo>
                <a:lnTo>
                  <a:pt x="176401" y="621557"/>
                </a:lnTo>
                <a:lnTo>
                  <a:pt x="137637" y="649235"/>
                </a:lnTo>
                <a:lnTo>
                  <a:pt x="96850" y="674260"/>
                </a:lnTo>
                <a:lnTo>
                  <a:pt x="65508" y="690542"/>
                </a:lnTo>
                <a:lnTo>
                  <a:pt x="73235" y="707693"/>
                </a:lnTo>
                <a:lnTo>
                  <a:pt x="147783" y="665323"/>
                </a:lnTo>
                <a:lnTo>
                  <a:pt x="187427" y="637106"/>
                </a:lnTo>
                <a:lnTo>
                  <a:pt x="224975" y="606282"/>
                </a:lnTo>
                <a:lnTo>
                  <a:pt x="260359" y="573032"/>
                </a:lnTo>
                <a:lnTo>
                  <a:pt x="293511" y="537531"/>
                </a:lnTo>
                <a:lnTo>
                  <a:pt x="324361" y="499959"/>
                </a:lnTo>
                <a:lnTo>
                  <a:pt x="352842" y="460492"/>
                </a:lnTo>
                <a:lnTo>
                  <a:pt x="378885" y="419309"/>
                </a:lnTo>
                <a:lnTo>
                  <a:pt x="402421" y="376587"/>
                </a:lnTo>
                <a:lnTo>
                  <a:pt x="423382" y="332505"/>
                </a:lnTo>
                <a:lnTo>
                  <a:pt x="441700" y="287240"/>
                </a:lnTo>
                <a:lnTo>
                  <a:pt x="457305" y="240969"/>
                </a:lnTo>
                <a:lnTo>
                  <a:pt x="470130" y="193871"/>
                </a:lnTo>
                <a:lnTo>
                  <a:pt x="480105" y="146124"/>
                </a:lnTo>
                <a:lnTo>
                  <a:pt x="487163" y="97904"/>
                </a:lnTo>
                <a:lnTo>
                  <a:pt x="491235" y="49391"/>
                </a:lnTo>
                <a:lnTo>
                  <a:pt x="492251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82000" y="3732726"/>
            <a:ext cx="639700" cy="507353"/>
          </a:xfrm>
          <a:custGeom>
            <a:avLst/>
            <a:gdLst/>
            <a:ahLst/>
            <a:cxnLst/>
            <a:rect l="l" t="t" r="r" b="b"/>
            <a:pathLst>
              <a:path w="680085" h="508635">
                <a:moveTo>
                  <a:pt x="604759" y="460433"/>
                </a:moveTo>
                <a:lnTo>
                  <a:pt x="533190" y="450383"/>
                </a:lnTo>
                <a:lnTo>
                  <a:pt x="489285" y="440899"/>
                </a:lnTo>
                <a:lnTo>
                  <a:pt x="444747" y="428898"/>
                </a:lnTo>
                <a:lnTo>
                  <a:pt x="400050" y="414386"/>
                </a:lnTo>
                <a:lnTo>
                  <a:pt x="355664" y="397368"/>
                </a:lnTo>
                <a:lnTo>
                  <a:pt x="312062" y="377852"/>
                </a:lnTo>
                <a:lnTo>
                  <a:pt x="269715" y="355842"/>
                </a:lnTo>
                <a:lnTo>
                  <a:pt x="229095" y="331346"/>
                </a:lnTo>
                <a:lnTo>
                  <a:pt x="190673" y="304369"/>
                </a:lnTo>
                <a:lnTo>
                  <a:pt x="154921" y="274918"/>
                </a:lnTo>
                <a:lnTo>
                  <a:pt x="122312" y="242998"/>
                </a:lnTo>
                <a:lnTo>
                  <a:pt x="93316" y="208617"/>
                </a:lnTo>
                <a:lnTo>
                  <a:pt x="68405" y="171780"/>
                </a:lnTo>
                <a:lnTo>
                  <a:pt x="48051" y="132494"/>
                </a:lnTo>
                <a:lnTo>
                  <a:pt x="32726" y="90764"/>
                </a:lnTo>
                <a:lnTo>
                  <a:pt x="22902" y="46597"/>
                </a:lnTo>
                <a:lnTo>
                  <a:pt x="19050" y="0"/>
                </a:lnTo>
                <a:lnTo>
                  <a:pt x="0" y="762"/>
                </a:lnTo>
                <a:lnTo>
                  <a:pt x="3722" y="46744"/>
                </a:lnTo>
                <a:lnTo>
                  <a:pt x="12874" y="90424"/>
                </a:lnTo>
                <a:lnTo>
                  <a:pt x="27058" y="131802"/>
                </a:lnTo>
                <a:lnTo>
                  <a:pt x="45878" y="170878"/>
                </a:lnTo>
                <a:lnTo>
                  <a:pt x="68937" y="207651"/>
                </a:lnTo>
                <a:lnTo>
                  <a:pt x="95840" y="242123"/>
                </a:lnTo>
                <a:lnTo>
                  <a:pt x="126189" y="274293"/>
                </a:lnTo>
                <a:lnTo>
                  <a:pt x="159589" y="304161"/>
                </a:lnTo>
                <a:lnTo>
                  <a:pt x="195642" y="331727"/>
                </a:lnTo>
                <a:lnTo>
                  <a:pt x="233954" y="356992"/>
                </a:lnTo>
                <a:lnTo>
                  <a:pt x="274126" y="379955"/>
                </a:lnTo>
                <a:lnTo>
                  <a:pt x="315763" y="400617"/>
                </a:lnTo>
                <a:lnTo>
                  <a:pt x="358468" y="418978"/>
                </a:lnTo>
                <a:lnTo>
                  <a:pt x="401845" y="435038"/>
                </a:lnTo>
                <a:lnTo>
                  <a:pt x="445497" y="448796"/>
                </a:lnTo>
                <a:lnTo>
                  <a:pt x="489285" y="460308"/>
                </a:lnTo>
                <a:lnTo>
                  <a:pt x="532043" y="469410"/>
                </a:lnTo>
                <a:lnTo>
                  <a:pt x="574143" y="476266"/>
                </a:lnTo>
                <a:lnTo>
                  <a:pt x="603044" y="479494"/>
                </a:lnTo>
                <a:lnTo>
                  <a:pt x="604759" y="460433"/>
                </a:lnTo>
                <a:close/>
              </a:path>
              <a:path w="680085" h="508635">
                <a:moveTo>
                  <a:pt x="617219" y="501483"/>
                </a:moveTo>
                <a:lnTo>
                  <a:pt x="617219" y="461771"/>
                </a:lnTo>
                <a:lnTo>
                  <a:pt x="614933" y="480821"/>
                </a:lnTo>
                <a:lnTo>
                  <a:pt x="603044" y="479494"/>
                </a:lnTo>
                <a:lnTo>
                  <a:pt x="600456" y="508253"/>
                </a:lnTo>
                <a:lnTo>
                  <a:pt x="617219" y="501483"/>
                </a:lnTo>
                <a:close/>
              </a:path>
              <a:path w="680085" h="508635">
                <a:moveTo>
                  <a:pt x="617219" y="461771"/>
                </a:moveTo>
                <a:lnTo>
                  <a:pt x="604759" y="460433"/>
                </a:lnTo>
                <a:lnTo>
                  <a:pt x="603044" y="479494"/>
                </a:lnTo>
                <a:lnTo>
                  <a:pt x="614933" y="480821"/>
                </a:lnTo>
                <a:lnTo>
                  <a:pt x="617219" y="461771"/>
                </a:lnTo>
                <a:close/>
              </a:path>
              <a:path w="680085" h="508635">
                <a:moveTo>
                  <a:pt x="679704" y="476249"/>
                </a:moveTo>
                <a:lnTo>
                  <a:pt x="607314" y="432053"/>
                </a:lnTo>
                <a:lnTo>
                  <a:pt x="604759" y="460433"/>
                </a:lnTo>
                <a:lnTo>
                  <a:pt x="617219" y="461771"/>
                </a:lnTo>
                <a:lnTo>
                  <a:pt x="617219" y="501483"/>
                </a:lnTo>
                <a:lnTo>
                  <a:pt x="679704" y="476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45379" y="4057534"/>
            <a:ext cx="382864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sz="1760" baseline="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sz="1760" baseline="231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84404" y="6236686"/>
            <a:ext cx="1072737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760" spc="-7" baseline="-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17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1760" spc="-8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sz="1760" spc="-7" baseline="-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760" baseline="-2314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62157" y="5397556"/>
            <a:ext cx="661800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760" spc="-14" baseline="-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7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760" spc="-7" baseline="-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760" baseline="-231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05588" y="4843459"/>
            <a:ext cx="263406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2640" spc="-7" baseline="-154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sz="121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18276" y="5067682"/>
            <a:ext cx="103928" cy="198569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21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21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40204" y="4928588"/>
            <a:ext cx="629545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sz="1760" spc="8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60" spc="-7" baseline="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sz="1760" baseline="231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41318" y="5067682"/>
            <a:ext cx="103928" cy="198569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21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21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63245" y="4928588"/>
            <a:ext cx="629545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sz="1760" spc="8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60" spc="-7" baseline="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sz="1760" baseline="231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68274" y="6236686"/>
            <a:ext cx="525008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7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760" spc="-7" baseline="-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760" baseline="-2314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63885" y="5687909"/>
            <a:ext cx="692262" cy="214879"/>
          </a:xfrm>
          <a:prstGeom prst="rect">
            <a:avLst/>
          </a:prstGeom>
        </p:spPr>
        <p:txBody>
          <a:bodyPr vert="horz" wrap="square" lIns="0" tIns="11633" rIns="0" bIns="0" rtlCol="0">
            <a:spAutoFit/>
          </a:bodyPr>
          <a:lstStyle/>
          <a:p>
            <a:pPr marL="12245">
              <a:spcBef>
                <a:spcPts val="91"/>
              </a:spcBef>
            </a:pPr>
            <a:r>
              <a:rPr sz="132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sz="132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32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sz="132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57911" y="5803511"/>
            <a:ext cx="1652707" cy="695724"/>
          </a:xfrm>
          <a:prstGeom prst="rect">
            <a:avLst/>
          </a:prstGeom>
        </p:spPr>
        <p:txBody>
          <a:bodyPr vert="horz" wrap="square" lIns="0" tIns="105304" rIns="0" bIns="0" rtlCol="0">
            <a:spAutoFit/>
          </a:bodyPr>
          <a:lstStyle/>
          <a:p>
            <a:pPr marL="884068">
              <a:spcBef>
                <a:spcPts val="829"/>
              </a:spcBef>
            </a:pPr>
            <a:r>
              <a:rPr sz="132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anhydrase</a:t>
            </a:r>
            <a:endParaRPr sz="132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245">
              <a:spcBef>
                <a:spcPts val="945"/>
              </a:spcBef>
            </a:pP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760" spc="-7" baseline="-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17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176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sz="1760" spc="-7" baseline="-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760" baseline="-231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75429" y="3951124"/>
            <a:ext cx="382864" cy="792450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91223" marR="4898" indent="-79591">
              <a:lnSpc>
                <a:spcPct val="143600"/>
              </a:lnSpc>
              <a:spcBef>
                <a:spcPts val="97"/>
              </a:spcBef>
            </a:pP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sz="1760" baseline="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sz="2640" spc="-7" baseline="-154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121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sz="121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52335" y="4463419"/>
            <a:ext cx="251460" cy="469413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2640" spc="-7" baseline="-154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1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sz="121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47371" y="5687909"/>
            <a:ext cx="802163" cy="418012"/>
          </a:xfrm>
          <a:prstGeom prst="rect">
            <a:avLst/>
          </a:prstGeom>
        </p:spPr>
        <p:txBody>
          <a:bodyPr vert="horz" wrap="square" lIns="0" tIns="11633" rIns="0" bIns="0" rtlCol="0">
            <a:spAutoFit/>
          </a:bodyPr>
          <a:lstStyle/>
          <a:p>
            <a:pPr marL="12245" marR="4898" indent="56324">
              <a:spcBef>
                <a:spcPts val="91"/>
              </a:spcBef>
            </a:pPr>
            <a:r>
              <a:rPr sz="132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Carbonic  </a:t>
            </a:r>
            <a:r>
              <a:rPr sz="132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anhydrase</a:t>
            </a:r>
            <a:endParaRPr sz="132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95272" y="4187256"/>
            <a:ext cx="2592248" cy="76008"/>
          </a:xfrm>
          <a:custGeom>
            <a:avLst/>
            <a:gdLst/>
            <a:ahLst/>
            <a:cxnLst/>
            <a:rect l="l" t="t" r="r" b="b"/>
            <a:pathLst>
              <a:path w="2755900" h="76200">
                <a:moveTo>
                  <a:pt x="2692145" y="48006"/>
                </a:moveTo>
                <a:lnTo>
                  <a:pt x="2692145" y="28956"/>
                </a:lnTo>
                <a:lnTo>
                  <a:pt x="0" y="28956"/>
                </a:lnTo>
                <a:lnTo>
                  <a:pt x="0" y="48006"/>
                </a:lnTo>
                <a:lnTo>
                  <a:pt x="2692145" y="48006"/>
                </a:lnTo>
                <a:close/>
              </a:path>
              <a:path w="2755900" h="76200">
                <a:moveTo>
                  <a:pt x="2755379" y="38100"/>
                </a:moveTo>
                <a:lnTo>
                  <a:pt x="2679179" y="0"/>
                </a:lnTo>
                <a:lnTo>
                  <a:pt x="2679179" y="28956"/>
                </a:lnTo>
                <a:lnTo>
                  <a:pt x="2692145" y="28956"/>
                </a:lnTo>
                <a:lnTo>
                  <a:pt x="2692145" y="69716"/>
                </a:lnTo>
                <a:lnTo>
                  <a:pt x="2755379" y="38100"/>
                </a:lnTo>
                <a:close/>
              </a:path>
              <a:path w="2755900" h="76200">
                <a:moveTo>
                  <a:pt x="2692145" y="69716"/>
                </a:moveTo>
                <a:lnTo>
                  <a:pt x="2692145" y="48006"/>
                </a:lnTo>
                <a:lnTo>
                  <a:pt x="2679179" y="48006"/>
                </a:lnTo>
                <a:lnTo>
                  <a:pt x="2679179" y="76200"/>
                </a:lnTo>
                <a:lnTo>
                  <a:pt x="2692145" y="69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64611" y="4631142"/>
            <a:ext cx="1075126" cy="76008"/>
          </a:xfrm>
          <a:custGeom>
            <a:avLst/>
            <a:gdLst/>
            <a:ahLst/>
            <a:cxnLst/>
            <a:rect l="l" t="t" r="r" b="b"/>
            <a:pathLst>
              <a:path w="1143000" h="76200">
                <a:moveTo>
                  <a:pt x="76200" y="28193"/>
                </a:moveTo>
                <a:lnTo>
                  <a:pt x="76200" y="0"/>
                </a:lnTo>
                <a:lnTo>
                  <a:pt x="0" y="38099"/>
                </a:lnTo>
                <a:lnTo>
                  <a:pt x="63246" y="69722"/>
                </a:lnTo>
                <a:lnTo>
                  <a:pt x="63246" y="28193"/>
                </a:lnTo>
                <a:lnTo>
                  <a:pt x="76200" y="28193"/>
                </a:lnTo>
                <a:close/>
              </a:path>
              <a:path w="1143000" h="76200">
                <a:moveTo>
                  <a:pt x="1143000" y="47243"/>
                </a:moveTo>
                <a:lnTo>
                  <a:pt x="1143000" y="28193"/>
                </a:lnTo>
                <a:lnTo>
                  <a:pt x="63246" y="28193"/>
                </a:lnTo>
                <a:lnTo>
                  <a:pt x="63246" y="47243"/>
                </a:lnTo>
                <a:lnTo>
                  <a:pt x="1143000" y="47243"/>
                </a:lnTo>
                <a:close/>
              </a:path>
              <a:path w="1143000" h="76200">
                <a:moveTo>
                  <a:pt x="76200" y="76199"/>
                </a:moveTo>
                <a:lnTo>
                  <a:pt x="76200" y="47243"/>
                </a:lnTo>
                <a:lnTo>
                  <a:pt x="63246" y="47243"/>
                </a:lnTo>
                <a:lnTo>
                  <a:pt x="63246" y="69722"/>
                </a:lnTo>
                <a:lnTo>
                  <a:pt x="76200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715118" y="5104673"/>
            <a:ext cx="503517" cy="452249"/>
          </a:xfrm>
          <a:custGeom>
            <a:avLst/>
            <a:gdLst/>
            <a:ahLst/>
            <a:cxnLst/>
            <a:rect l="l" t="t" r="r" b="b"/>
            <a:pathLst>
              <a:path w="535304" h="453389">
                <a:moveTo>
                  <a:pt x="534924" y="227075"/>
                </a:moveTo>
                <a:lnTo>
                  <a:pt x="529495" y="181220"/>
                </a:lnTo>
                <a:lnTo>
                  <a:pt x="513923" y="138553"/>
                </a:lnTo>
                <a:lnTo>
                  <a:pt x="489278" y="99975"/>
                </a:lnTo>
                <a:lnTo>
                  <a:pt x="456633" y="66389"/>
                </a:lnTo>
                <a:lnTo>
                  <a:pt x="417057" y="38696"/>
                </a:lnTo>
                <a:lnTo>
                  <a:pt x="371623" y="17799"/>
                </a:lnTo>
                <a:lnTo>
                  <a:pt x="321400" y="4600"/>
                </a:lnTo>
                <a:lnTo>
                  <a:pt x="267462" y="0"/>
                </a:lnTo>
                <a:lnTo>
                  <a:pt x="213530" y="4600"/>
                </a:lnTo>
                <a:lnTo>
                  <a:pt x="163311" y="17799"/>
                </a:lnTo>
                <a:lnTo>
                  <a:pt x="117877" y="38696"/>
                </a:lnTo>
                <a:lnTo>
                  <a:pt x="78300" y="66389"/>
                </a:lnTo>
                <a:lnTo>
                  <a:pt x="45651" y="99975"/>
                </a:lnTo>
                <a:lnTo>
                  <a:pt x="21004" y="138553"/>
                </a:lnTo>
                <a:lnTo>
                  <a:pt x="5429" y="181220"/>
                </a:lnTo>
                <a:lnTo>
                  <a:pt x="0" y="227075"/>
                </a:lnTo>
                <a:lnTo>
                  <a:pt x="5429" y="272679"/>
                </a:lnTo>
                <a:lnTo>
                  <a:pt x="21004" y="315158"/>
                </a:lnTo>
                <a:lnTo>
                  <a:pt x="45651" y="353600"/>
                </a:lnTo>
                <a:lnTo>
                  <a:pt x="78300" y="387095"/>
                </a:lnTo>
                <a:lnTo>
                  <a:pt x="117877" y="414733"/>
                </a:lnTo>
                <a:lnTo>
                  <a:pt x="163311" y="435602"/>
                </a:lnTo>
                <a:lnTo>
                  <a:pt x="213530" y="448791"/>
                </a:lnTo>
                <a:lnTo>
                  <a:pt x="267462" y="453389"/>
                </a:lnTo>
                <a:lnTo>
                  <a:pt x="321400" y="448791"/>
                </a:lnTo>
                <a:lnTo>
                  <a:pt x="371623" y="435602"/>
                </a:lnTo>
                <a:lnTo>
                  <a:pt x="417057" y="414733"/>
                </a:lnTo>
                <a:lnTo>
                  <a:pt x="456633" y="387096"/>
                </a:lnTo>
                <a:lnTo>
                  <a:pt x="489278" y="353600"/>
                </a:lnTo>
                <a:lnTo>
                  <a:pt x="513923" y="315158"/>
                </a:lnTo>
                <a:lnTo>
                  <a:pt x="529495" y="272679"/>
                </a:lnTo>
                <a:lnTo>
                  <a:pt x="534924" y="227075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715118" y="5104673"/>
            <a:ext cx="503517" cy="452249"/>
          </a:xfrm>
          <a:custGeom>
            <a:avLst/>
            <a:gdLst/>
            <a:ahLst/>
            <a:cxnLst/>
            <a:rect l="l" t="t" r="r" b="b"/>
            <a:pathLst>
              <a:path w="535304" h="453389">
                <a:moveTo>
                  <a:pt x="267462" y="0"/>
                </a:moveTo>
                <a:lnTo>
                  <a:pt x="213530" y="4600"/>
                </a:lnTo>
                <a:lnTo>
                  <a:pt x="163311" y="17799"/>
                </a:lnTo>
                <a:lnTo>
                  <a:pt x="117877" y="38696"/>
                </a:lnTo>
                <a:lnTo>
                  <a:pt x="78300" y="66389"/>
                </a:lnTo>
                <a:lnTo>
                  <a:pt x="45651" y="99975"/>
                </a:lnTo>
                <a:lnTo>
                  <a:pt x="21004" y="138553"/>
                </a:lnTo>
                <a:lnTo>
                  <a:pt x="5429" y="181220"/>
                </a:lnTo>
                <a:lnTo>
                  <a:pt x="0" y="227075"/>
                </a:lnTo>
                <a:lnTo>
                  <a:pt x="5429" y="272679"/>
                </a:lnTo>
                <a:lnTo>
                  <a:pt x="21004" y="315158"/>
                </a:lnTo>
                <a:lnTo>
                  <a:pt x="45651" y="353600"/>
                </a:lnTo>
                <a:lnTo>
                  <a:pt x="78300" y="387095"/>
                </a:lnTo>
                <a:lnTo>
                  <a:pt x="117877" y="414733"/>
                </a:lnTo>
                <a:lnTo>
                  <a:pt x="163311" y="435602"/>
                </a:lnTo>
                <a:lnTo>
                  <a:pt x="213530" y="448791"/>
                </a:lnTo>
                <a:lnTo>
                  <a:pt x="267462" y="453389"/>
                </a:lnTo>
                <a:lnTo>
                  <a:pt x="321400" y="448791"/>
                </a:lnTo>
                <a:lnTo>
                  <a:pt x="371623" y="435602"/>
                </a:lnTo>
                <a:lnTo>
                  <a:pt x="417057" y="414733"/>
                </a:lnTo>
                <a:lnTo>
                  <a:pt x="456633" y="387095"/>
                </a:lnTo>
                <a:lnTo>
                  <a:pt x="489278" y="353600"/>
                </a:lnTo>
                <a:lnTo>
                  <a:pt x="513923" y="315158"/>
                </a:lnTo>
                <a:lnTo>
                  <a:pt x="529495" y="272679"/>
                </a:lnTo>
                <a:lnTo>
                  <a:pt x="534924" y="227075"/>
                </a:lnTo>
                <a:lnTo>
                  <a:pt x="529495" y="181220"/>
                </a:lnTo>
                <a:lnTo>
                  <a:pt x="513923" y="138553"/>
                </a:lnTo>
                <a:lnTo>
                  <a:pt x="489278" y="99975"/>
                </a:lnTo>
                <a:lnTo>
                  <a:pt x="456633" y="66389"/>
                </a:lnTo>
                <a:lnTo>
                  <a:pt x="417057" y="38696"/>
                </a:lnTo>
                <a:lnTo>
                  <a:pt x="371623" y="17799"/>
                </a:lnTo>
                <a:lnTo>
                  <a:pt x="321400" y="4600"/>
                </a:lnTo>
                <a:lnTo>
                  <a:pt x="267462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24314" y="5191576"/>
            <a:ext cx="289090" cy="249353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54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endParaRPr sz="154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52416" y="5517396"/>
            <a:ext cx="1075126" cy="76008"/>
          </a:xfrm>
          <a:custGeom>
            <a:avLst/>
            <a:gdLst/>
            <a:ahLst/>
            <a:cxnLst/>
            <a:rect l="l" t="t" r="r" b="b"/>
            <a:pathLst>
              <a:path w="1143000" h="76200">
                <a:moveTo>
                  <a:pt x="76200" y="28956"/>
                </a:moveTo>
                <a:lnTo>
                  <a:pt x="76200" y="0"/>
                </a:lnTo>
                <a:lnTo>
                  <a:pt x="0" y="38100"/>
                </a:lnTo>
                <a:lnTo>
                  <a:pt x="63246" y="69723"/>
                </a:lnTo>
                <a:lnTo>
                  <a:pt x="63246" y="28956"/>
                </a:lnTo>
                <a:lnTo>
                  <a:pt x="76200" y="28956"/>
                </a:lnTo>
                <a:close/>
              </a:path>
              <a:path w="1143000" h="76200">
                <a:moveTo>
                  <a:pt x="1143000" y="48006"/>
                </a:moveTo>
                <a:lnTo>
                  <a:pt x="1143000" y="28956"/>
                </a:lnTo>
                <a:lnTo>
                  <a:pt x="63246" y="28956"/>
                </a:lnTo>
                <a:lnTo>
                  <a:pt x="63246" y="48006"/>
                </a:lnTo>
                <a:lnTo>
                  <a:pt x="1143000" y="48006"/>
                </a:lnTo>
                <a:close/>
              </a:path>
              <a:path w="1143000" h="76200">
                <a:moveTo>
                  <a:pt x="76200" y="76200"/>
                </a:moveTo>
                <a:lnTo>
                  <a:pt x="76200" y="48006"/>
                </a:lnTo>
                <a:lnTo>
                  <a:pt x="63246" y="48006"/>
                </a:lnTo>
                <a:lnTo>
                  <a:pt x="63246" y="69723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60390" y="5409718"/>
            <a:ext cx="275352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sz="1760" spc="-7" baseline="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sz="1760" baseline="231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1156996" y="1375336"/>
            <a:ext cx="7758404" cy="504807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 rtl="0">
              <a:spcBef>
                <a:spcPts val="97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reabsorption by the proximal</a:t>
            </a:r>
            <a:r>
              <a:rPr sz="3200" b="1" spc="-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tubule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062395" y="3899439"/>
            <a:ext cx="840987" cy="249353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54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sz="1540" b="1" spc="-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4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</a:t>
            </a:r>
            <a:endParaRPr sz="154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78695" y="3928321"/>
            <a:ext cx="609226" cy="249353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54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NHE</a:t>
            </a:r>
            <a:endParaRPr sz="1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975699" y="3468538"/>
            <a:ext cx="1224701" cy="289363"/>
          </a:xfrm>
          <a:prstGeom prst="rect">
            <a:avLst/>
          </a:prstGeom>
        </p:spPr>
        <p:txBody>
          <a:bodyPr vert="horz" wrap="square" lIns="0" tIns="12245" rIns="0" bIns="0" rtlCol="0" anchor="ctr" anchorCtr="0">
            <a:spAutoFit/>
          </a:bodyPr>
          <a:lstStyle/>
          <a:p>
            <a:pPr marL="82550"/>
            <a:r>
              <a:rPr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NaHCO</a:t>
            </a:r>
            <a:r>
              <a:rPr spc="-7" baseline="-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baseline="-2314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9116362" y="875041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LO4</a:t>
            </a:r>
            <a:endParaRPr lang="en-GB" sz="2640" dirty="0"/>
          </a:p>
        </p:txBody>
      </p:sp>
      <p:sp>
        <p:nvSpPr>
          <p:cNvPr id="50" name="object 44"/>
          <p:cNvSpPr txBox="1"/>
          <p:nvPr/>
        </p:nvSpPr>
        <p:spPr>
          <a:xfrm>
            <a:off x="1684026" y="2261143"/>
            <a:ext cx="6697974" cy="702297"/>
          </a:xfrm>
          <a:prstGeom prst="rect">
            <a:avLst/>
          </a:prstGeom>
        </p:spPr>
        <p:txBody>
          <a:bodyPr vert="horz" wrap="square" lIns="0" tIns="12245" rIns="0" bIns="0" rtlCol="0" anchor="ctr" anchorCtr="0">
            <a:spAutoFit/>
          </a:bodyPr>
          <a:lstStyle/>
          <a:p>
            <a:pPr marL="12245">
              <a:spcBef>
                <a:spcPts val="97"/>
              </a:spcBef>
              <a:tabLst>
                <a:tab pos="6134598" algn="l"/>
              </a:tabLst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Lumen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Tubular cell                  </a:t>
            </a:r>
            <a:r>
              <a:rPr sz="2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Capillary</a:t>
            </a:r>
            <a:endParaRPr lang="en-US" sz="2200" b="1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245">
              <a:spcBef>
                <a:spcPts val="97"/>
              </a:spcBef>
              <a:tabLst>
                <a:tab pos="6134598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ECF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22"/>
          <p:cNvSpPr txBox="1"/>
          <p:nvPr/>
        </p:nvSpPr>
        <p:spPr>
          <a:xfrm>
            <a:off x="5258764" y="6909343"/>
            <a:ext cx="1065836" cy="258586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lang="en-US" sz="2400" b="1" baseline="-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sz="2400" b="1" baseline="-2314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39"/>
          <p:cNvSpPr/>
          <p:nvPr/>
        </p:nvSpPr>
        <p:spPr>
          <a:xfrm flipH="1">
            <a:off x="6176850" y="6452143"/>
            <a:ext cx="1512000" cy="76008"/>
          </a:xfrm>
          <a:custGeom>
            <a:avLst/>
            <a:gdLst/>
            <a:ahLst/>
            <a:cxnLst/>
            <a:rect l="l" t="t" r="r" b="b"/>
            <a:pathLst>
              <a:path w="1143000" h="76200">
                <a:moveTo>
                  <a:pt x="76200" y="28956"/>
                </a:moveTo>
                <a:lnTo>
                  <a:pt x="76200" y="0"/>
                </a:lnTo>
                <a:lnTo>
                  <a:pt x="0" y="38100"/>
                </a:lnTo>
                <a:lnTo>
                  <a:pt x="63246" y="69723"/>
                </a:lnTo>
                <a:lnTo>
                  <a:pt x="63246" y="28956"/>
                </a:lnTo>
                <a:lnTo>
                  <a:pt x="76200" y="28956"/>
                </a:lnTo>
                <a:close/>
              </a:path>
              <a:path w="1143000" h="76200">
                <a:moveTo>
                  <a:pt x="1143000" y="48006"/>
                </a:moveTo>
                <a:lnTo>
                  <a:pt x="1143000" y="28956"/>
                </a:lnTo>
                <a:lnTo>
                  <a:pt x="63246" y="28956"/>
                </a:lnTo>
                <a:lnTo>
                  <a:pt x="63246" y="48006"/>
                </a:lnTo>
                <a:lnTo>
                  <a:pt x="1143000" y="48006"/>
                </a:lnTo>
                <a:close/>
              </a:path>
              <a:path w="1143000" h="76200">
                <a:moveTo>
                  <a:pt x="76200" y="76200"/>
                </a:moveTo>
                <a:lnTo>
                  <a:pt x="76200" y="48006"/>
                </a:lnTo>
                <a:lnTo>
                  <a:pt x="63246" y="48006"/>
                </a:lnTo>
                <a:lnTo>
                  <a:pt x="63246" y="69723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70" descr="IMG_4551.JPG">
            <a:extLst>
              <a:ext uri="{FF2B5EF4-FFF2-40B4-BE49-F238E27FC236}">
                <a16:creationId xmlns:a16="http://schemas.microsoft.com/office/drawing/2014/main" id="{A3451185-FF75-401A-9FCB-8C1BEF6E85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49192" y="6870216"/>
            <a:ext cx="909332" cy="856464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5BD4869-2CEE-431F-8190-19DFE4BF3195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9839360-CCCD-4C85-A8E0-B262C99B7148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72" name="object 4">
                <a:extLst>
                  <a:ext uri="{FF2B5EF4-FFF2-40B4-BE49-F238E27FC236}">
                    <a16:creationId xmlns:a16="http://schemas.microsoft.com/office/drawing/2014/main" id="{FCB8F28E-77D5-4A17-9F09-CF5BB14FFCB8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5">
                <a:extLst>
                  <a:ext uri="{FF2B5EF4-FFF2-40B4-BE49-F238E27FC236}">
                    <a16:creationId xmlns:a16="http://schemas.microsoft.com/office/drawing/2014/main" id="{76D546C1-D8FD-4263-954F-792E7086B8D2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74" name="object 6">
                <a:extLst>
                  <a:ext uri="{FF2B5EF4-FFF2-40B4-BE49-F238E27FC236}">
                    <a16:creationId xmlns:a16="http://schemas.microsoft.com/office/drawing/2014/main" id="{31EEAD6C-D3A3-4636-870D-C26168D43A1B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7">
                <a:extLst>
                  <a:ext uri="{FF2B5EF4-FFF2-40B4-BE49-F238E27FC236}">
                    <a16:creationId xmlns:a16="http://schemas.microsoft.com/office/drawing/2014/main" id="{E7F49694-5224-4A2D-B205-8B17D0A69249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8">
                <a:extLst>
                  <a:ext uri="{FF2B5EF4-FFF2-40B4-BE49-F238E27FC236}">
                    <a16:creationId xmlns:a16="http://schemas.microsoft.com/office/drawing/2014/main" id="{D584EEFD-5D70-47F5-B2DC-22BC704977C2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5FE21D7F-EDF9-4E59-AC64-9B9AB46AD7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61" name="object 6">
              <a:extLst>
                <a:ext uri="{FF2B5EF4-FFF2-40B4-BE49-F238E27FC236}">
                  <a16:creationId xmlns:a16="http://schemas.microsoft.com/office/drawing/2014/main" id="{1E0AD3D2-3939-4F33-BD18-90DC10D2BDEC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71962C3B-F9E7-4D76-866B-F6D944C1FD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69619" y="2062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18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IMG_4551.JPG">
            <a:extLst>
              <a:ext uri="{FF2B5EF4-FFF2-40B4-BE49-F238E27FC236}">
                <a16:creationId xmlns:a16="http://schemas.microsoft.com/office/drawing/2014/main" id="{00D09265-34B7-460E-8DC1-2320EFE95C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6400" y="7103050"/>
            <a:ext cx="662124" cy="6236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9116362" y="728238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LO4</a:t>
            </a:r>
            <a:endParaRPr lang="en-GB" sz="2640" dirty="0"/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5008566" y="2582435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-195782" y="1372405"/>
            <a:ext cx="9917084" cy="6198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indent="-547688" algn="just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/all of the filtered HCO</a:t>
            </a:r>
            <a:r>
              <a:rPr lang="en-GB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reabsorbed by the 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proximal tubule.</a:t>
            </a:r>
          </a:p>
          <a:p>
            <a:pPr marL="814388" indent="-547688" algn="just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gradient in 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distal tubule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insufficient to drive H</a:t>
            </a:r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secretion, so H</a:t>
            </a:r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pumped across the apical membrane by a H</a:t>
            </a:r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-ATPase. 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4388" indent="-547688" algn="just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etabolic activity of kidney produces large quantities of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4388" indent="-547688" algn="just">
              <a:lnSpc>
                <a:spcPct val="130000"/>
              </a:lnSpc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react with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to generate:</a:t>
            </a:r>
          </a:p>
          <a:p>
            <a:pPr marL="1346200" indent="-365125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lang="en-GB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plasma.</a:t>
            </a:r>
          </a:p>
          <a:p>
            <a:pPr marL="1346200" indent="-365125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urine.</a:t>
            </a:r>
          </a:p>
          <a:p>
            <a:pPr marL="814388" indent="-449263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pumped out actively to the lumen where it is buffered by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en-GB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generated from glutamine reaction.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894302"/>
            <a:ext cx="673608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new (Generation) HCO</a:t>
            </a:r>
            <a:r>
              <a:rPr lang="en-US" sz="3600" b="1" kern="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kern="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ar-IQ" sz="3600" kern="0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C63172-7293-4E5A-831F-7164EFD1564C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C0CFBBD-6874-461D-BC84-511862E1B1BF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9" name="object 4">
                <a:extLst>
                  <a:ext uri="{FF2B5EF4-FFF2-40B4-BE49-F238E27FC236}">
                    <a16:creationId xmlns:a16="http://schemas.microsoft.com/office/drawing/2014/main" id="{CCC3B01D-FD82-423E-9A8B-485549DAE583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2E5CB981-F00E-41E7-A4CF-EA91CF49B2D5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1" name="object 6">
                <a:extLst>
                  <a:ext uri="{FF2B5EF4-FFF2-40B4-BE49-F238E27FC236}">
                    <a16:creationId xmlns:a16="http://schemas.microsoft.com/office/drawing/2014/main" id="{A52B927A-6E9F-4824-8E95-3379FD30F3A8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7">
                <a:extLst>
                  <a:ext uri="{FF2B5EF4-FFF2-40B4-BE49-F238E27FC236}">
                    <a16:creationId xmlns:a16="http://schemas.microsoft.com/office/drawing/2014/main" id="{FA6E6274-3941-499A-AA73-E1CDA05C8D39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8">
                <a:extLst>
                  <a:ext uri="{FF2B5EF4-FFF2-40B4-BE49-F238E27FC236}">
                    <a16:creationId xmlns:a16="http://schemas.microsoft.com/office/drawing/2014/main" id="{E7E92CE0-33D5-47AC-9DCF-07E933D43C3B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14FDC4E-ABAA-4068-9D74-B7949E796D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8" name="object 6">
              <a:extLst>
                <a:ext uri="{FF2B5EF4-FFF2-40B4-BE49-F238E27FC236}">
                  <a16:creationId xmlns:a16="http://schemas.microsoft.com/office/drawing/2014/main" id="{0B8293B5-798D-41A1-88E1-2AA62DC0D4AF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01AD853-0A3F-4C14-98BB-01DE9BA62C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91807" y="40727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3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55904" y="3158240"/>
            <a:ext cx="1144411" cy="4456606"/>
          </a:xfrm>
          <a:custGeom>
            <a:avLst/>
            <a:gdLst/>
            <a:ahLst/>
            <a:cxnLst/>
            <a:rect l="l" t="t" r="r" b="b"/>
            <a:pathLst>
              <a:path w="1216659" h="4467860">
                <a:moveTo>
                  <a:pt x="1216152" y="4353306"/>
                </a:moveTo>
                <a:lnTo>
                  <a:pt x="1216152" y="114299"/>
                </a:lnTo>
                <a:lnTo>
                  <a:pt x="1211405" y="100088"/>
                </a:lnTo>
                <a:lnTo>
                  <a:pt x="1175153" y="73251"/>
                </a:lnTo>
                <a:lnTo>
                  <a:pt x="1107054" y="49278"/>
                </a:lnTo>
                <a:lnTo>
                  <a:pt x="1062497" y="38646"/>
                </a:lnTo>
                <a:lnTo>
                  <a:pt x="1011702" y="29067"/>
                </a:lnTo>
                <a:lnTo>
                  <a:pt x="955242" y="20654"/>
                </a:lnTo>
                <a:lnTo>
                  <a:pt x="893691" y="13518"/>
                </a:lnTo>
                <a:lnTo>
                  <a:pt x="827625" y="7772"/>
                </a:lnTo>
                <a:lnTo>
                  <a:pt x="757618" y="3529"/>
                </a:lnTo>
                <a:lnTo>
                  <a:pt x="684243" y="901"/>
                </a:lnTo>
                <a:lnTo>
                  <a:pt x="608076" y="0"/>
                </a:lnTo>
                <a:lnTo>
                  <a:pt x="531756" y="901"/>
                </a:lnTo>
                <a:lnTo>
                  <a:pt x="458277" y="3529"/>
                </a:lnTo>
                <a:lnTo>
                  <a:pt x="388208" y="7772"/>
                </a:lnTo>
                <a:lnTo>
                  <a:pt x="322117" y="13518"/>
                </a:lnTo>
                <a:lnTo>
                  <a:pt x="260571" y="20654"/>
                </a:lnTo>
                <a:lnTo>
                  <a:pt x="204138" y="29067"/>
                </a:lnTo>
                <a:lnTo>
                  <a:pt x="153387" y="38646"/>
                </a:lnTo>
                <a:lnTo>
                  <a:pt x="108885" y="49278"/>
                </a:lnTo>
                <a:lnTo>
                  <a:pt x="71201" y="60851"/>
                </a:lnTo>
                <a:lnTo>
                  <a:pt x="18557" y="86368"/>
                </a:lnTo>
                <a:lnTo>
                  <a:pt x="0" y="114300"/>
                </a:lnTo>
                <a:lnTo>
                  <a:pt x="0" y="4353306"/>
                </a:lnTo>
                <a:lnTo>
                  <a:pt x="40902" y="4394354"/>
                </a:lnTo>
                <a:lnTo>
                  <a:pt x="108885" y="4418327"/>
                </a:lnTo>
                <a:lnTo>
                  <a:pt x="153387" y="4428959"/>
                </a:lnTo>
                <a:lnTo>
                  <a:pt x="204138" y="4438538"/>
                </a:lnTo>
                <a:lnTo>
                  <a:pt x="260571" y="4446951"/>
                </a:lnTo>
                <a:lnTo>
                  <a:pt x="322117" y="4454087"/>
                </a:lnTo>
                <a:lnTo>
                  <a:pt x="388208" y="4459833"/>
                </a:lnTo>
                <a:lnTo>
                  <a:pt x="458277" y="4464076"/>
                </a:lnTo>
                <a:lnTo>
                  <a:pt x="531756" y="4466704"/>
                </a:lnTo>
                <a:lnTo>
                  <a:pt x="608076" y="4467606"/>
                </a:lnTo>
                <a:lnTo>
                  <a:pt x="684243" y="4466704"/>
                </a:lnTo>
                <a:lnTo>
                  <a:pt x="757618" y="4464076"/>
                </a:lnTo>
                <a:lnTo>
                  <a:pt x="827625" y="4459833"/>
                </a:lnTo>
                <a:lnTo>
                  <a:pt x="893691" y="4454087"/>
                </a:lnTo>
                <a:lnTo>
                  <a:pt x="955242" y="4446951"/>
                </a:lnTo>
                <a:lnTo>
                  <a:pt x="1011702" y="4438538"/>
                </a:lnTo>
                <a:lnTo>
                  <a:pt x="1062497" y="4428959"/>
                </a:lnTo>
                <a:lnTo>
                  <a:pt x="1107054" y="4418327"/>
                </a:lnTo>
                <a:lnTo>
                  <a:pt x="1144798" y="4406754"/>
                </a:lnTo>
                <a:lnTo>
                  <a:pt x="1197547" y="4381237"/>
                </a:lnTo>
                <a:lnTo>
                  <a:pt x="1216152" y="4353306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55904" y="3158241"/>
            <a:ext cx="1144411" cy="228025"/>
          </a:xfrm>
          <a:custGeom>
            <a:avLst/>
            <a:gdLst/>
            <a:ahLst/>
            <a:cxnLst/>
            <a:rect l="l" t="t" r="r" b="b"/>
            <a:pathLst>
              <a:path w="1216659" h="228600">
                <a:moveTo>
                  <a:pt x="1216152" y="114299"/>
                </a:moveTo>
                <a:lnTo>
                  <a:pt x="1175153" y="73251"/>
                </a:lnTo>
                <a:lnTo>
                  <a:pt x="1107054" y="49278"/>
                </a:lnTo>
                <a:lnTo>
                  <a:pt x="1062497" y="38646"/>
                </a:lnTo>
                <a:lnTo>
                  <a:pt x="1011702" y="29067"/>
                </a:lnTo>
                <a:lnTo>
                  <a:pt x="955242" y="20654"/>
                </a:lnTo>
                <a:lnTo>
                  <a:pt x="893691" y="13518"/>
                </a:lnTo>
                <a:lnTo>
                  <a:pt x="827625" y="7772"/>
                </a:lnTo>
                <a:lnTo>
                  <a:pt x="757618" y="3529"/>
                </a:lnTo>
                <a:lnTo>
                  <a:pt x="684243" y="901"/>
                </a:lnTo>
                <a:lnTo>
                  <a:pt x="608076" y="0"/>
                </a:lnTo>
                <a:lnTo>
                  <a:pt x="531756" y="901"/>
                </a:lnTo>
                <a:lnTo>
                  <a:pt x="458277" y="3529"/>
                </a:lnTo>
                <a:lnTo>
                  <a:pt x="388208" y="7772"/>
                </a:lnTo>
                <a:lnTo>
                  <a:pt x="322117" y="13518"/>
                </a:lnTo>
                <a:lnTo>
                  <a:pt x="260571" y="20654"/>
                </a:lnTo>
                <a:lnTo>
                  <a:pt x="204138" y="29067"/>
                </a:lnTo>
                <a:lnTo>
                  <a:pt x="153387" y="38646"/>
                </a:lnTo>
                <a:lnTo>
                  <a:pt x="108885" y="49278"/>
                </a:lnTo>
                <a:lnTo>
                  <a:pt x="71201" y="60851"/>
                </a:lnTo>
                <a:lnTo>
                  <a:pt x="18557" y="86368"/>
                </a:lnTo>
                <a:lnTo>
                  <a:pt x="0" y="114300"/>
                </a:lnTo>
                <a:lnTo>
                  <a:pt x="4734" y="128661"/>
                </a:lnTo>
                <a:lnTo>
                  <a:pt x="40902" y="155660"/>
                </a:lnTo>
                <a:lnTo>
                  <a:pt x="108885" y="179654"/>
                </a:lnTo>
                <a:lnTo>
                  <a:pt x="153387" y="190259"/>
                </a:lnTo>
                <a:lnTo>
                  <a:pt x="204138" y="199794"/>
                </a:lnTo>
                <a:lnTo>
                  <a:pt x="260571" y="208153"/>
                </a:lnTo>
                <a:lnTo>
                  <a:pt x="322117" y="215231"/>
                </a:lnTo>
                <a:lnTo>
                  <a:pt x="388208" y="220921"/>
                </a:lnTo>
                <a:lnTo>
                  <a:pt x="458277" y="225116"/>
                </a:lnTo>
                <a:lnTo>
                  <a:pt x="531756" y="227711"/>
                </a:lnTo>
                <a:lnTo>
                  <a:pt x="608076" y="228600"/>
                </a:lnTo>
                <a:lnTo>
                  <a:pt x="684243" y="227711"/>
                </a:lnTo>
                <a:lnTo>
                  <a:pt x="757618" y="225116"/>
                </a:lnTo>
                <a:lnTo>
                  <a:pt x="827625" y="220921"/>
                </a:lnTo>
                <a:lnTo>
                  <a:pt x="893691" y="215231"/>
                </a:lnTo>
                <a:lnTo>
                  <a:pt x="955242" y="208153"/>
                </a:lnTo>
                <a:lnTo>
                  <a:pt x="1011702" y="199794"/>
                </a:lnTo>
                <a:lnTo>
                  <a:pt x="1062497" y="190259"/>
                </a:lnTo>
                <a:lnTo>
                  <a:pt x="1107054" y="179654"/>
                </a:lnTo>
                <a:lnTo>
                  <a:pt x="1144798" y="168086"/>
                </a:lnTo>
                <a:lnTo>
                  <a:pt x="1197547" y="142483"/>
                </a:lnTo>
                <a:lnTo>
                  <a:pt x="1216152" y="114299"/>
                </a:lnTo>
                <a:close/>
              </a:path>
            </a:pathLst>
          </a:custGeom>
          <a:solidFill>
            <a:srgbClr val="FFADAD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55904" y="3158240"/>
            <a:ext cx="1144411" cy="4456606"/>
          </a:xfrm>
          <a:custGeom>
            <a:avLst/>
            <a:gdLst/>
            <a:ahLst/>
            <a:cxnLst/>
            <a:rect l="l" t="t" r="r" b="b"/>
            <a:pathLst>
              <a:path w="1216659" h="4467860">
                <a:moveTo>
                  <a:pt x="608076" y="0"/>
                </a:moveTo>
                <a:lnTo>
                  <a:pt x="531756" y="901"/>
                </a:lnTo>
                <a:lnTo>
                  <a:pt x="458277" y="3529"/>
                </a:lnTo>
                <a:lnTo>
                  <a:pt x="388208" y="7772"/>
                </a:lnTo>
                <a:lnTo>
                  <a:pt x="322117" y="13518"/>
                </a:lnTo>
                <a:lnTo>
                  <a:pt x="260571" y="20654"/>
                </a:lnTo>
                <a:lnTo>
                  <a:pt x="204138" y="29067"/>
                </a:lnTo>
                <a:lnTo>
                  <a:pt x="153387" y="38646"/>
                </a:lnTo>
                <a:lnTo>
                  <a:pt x="108885" y="49278"/>
                </a:lnTo>
                <a:lnTo>
                  <a:pt x="71201" y="60851"/>
                </a:lnTo>
                <a:lnTo>
                  <a:pt x="18557" y="86368"/>
                </a:lnTo>
                <a:lnTo>
                  <a:pt x="0" y="114300"/>
                </a:lnTo>
                <a:lnTo>
                  <a:pt x="0" y="4353306"/>
                </a:lnTo>
                <a:lnTo>
                  <a:pt x="40902" y="4394354"/>
                </a:lnTo>
                <a:lnTo>
                  <a:pt x="108885" y="4418327"/>
                </a:lnTo>
                <a:lnTo>
                  <a:pt x="153387" y="4428959"/>
                </a:lnTo>
                <a:lnTo>
                  <a:pt x="204138" y="4438538"/>
                </a:lnTo>
                <a:lnTo>
                  <a:pt x="260571" y="4446951"/>
                </a:lnTo>
                <a:lnTo>
                  <a:pt x="322117" y="4454087"/>
                </a:lnTo>
                <a:lnTo>
                  <a:pt x="388208" y="4459833"/>
                </a:lnTo>
                <a:lnTo>
                  <a:pt x="458277" y="4464076"/>
                </a:lnTo>
                <a:lnTo>
                  <a:pt x="531756" y="4466704"/>
                </a:lnTo>
                <a:lnTo>
                  <a:pt x="608076" y="4467606"/>
                </a:lnTo>
                <a:lnTo>
                  <a:pt x="684243" y="4466704"/>
                </a:lnTo>
                <a:lnTo>
                  <a:pt x="757618" y="4464076"/>
                </a:lnTo>
                <a:lnTo>
                  <a:pt x="827625" y="4459833"/>
                </a:lnTo>
                <a:lnTo>
                  <a:pt x="893691" y="4454087"/>
                </a:lnTo>
                <a:lnTo>
                  <a:pt x="955242" y="4446951"/>
                </a:lnTo>
                <a:lnTo>
                  <a:pt x="1011702" y="4438538"/>
                </a:lnTo>
                <a:lnTo>
                  <a:pt x="1062497" y="4428959"/>
                </a:lnTo>
                <a:lnTo>
                  <a:pt x="1107054" y="4418327"/>
                </a:lnTo>
                <a:lnTo>
                  <a:pt x="1144798" y="4406754"/>
                </a:lnTo>
                <a:lnTo>
                  <a:pt x="1197547" y="4381237"/>
                </a:lnTo>
                <a:lnTo>
                  <a:pt x="1216152" y="4353306"/>
                </a:lnTo>
                <a:lnTo>
                  <a:pt x="1216152" y="114299"/>
                </a:lnTo>
                <a:lnTo>
                  <a:pt x="1175153" y="73251"/>
                </a:lnTo>
                <a:lnTo>
                  <a:pt x="1107054" y="49278"/>
                </a:lnTo>
                <a:lnTo>
                  <a:pt x="1062497" y="38646"/>
                </a:lnTo>
                <a:lnTo>
                  <a:pt x="1011702" y="29067"/>
                </a:lnTo>
                <a:lnTo>
                  <a:pt x="955242" y="20654"/>
                </a:lnTo>
                <a:lnTo>
                  <a:pt x="893691" y="13518"/>
                </a:lnTo>
                <a:lnTo>
                  <a:pt x="827625" y="7772"/>
                </a:lnTo>
                <a:lnTo>
                  <a:pt x="757618" y="3529"/>
                </a:lnTo>
                <a:lnTo>
                  <a:pt x="684243" y="901"/>
                </a:lnTo>
                <a:lnTo>
                  <a:pt x="608076" y="0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27660" y="3279094"/>
            <a:ext cx="2782187" cy="4392000"/>
          </a:xfrm>
          <a:custGeom>
            <a:avLst/>
            <a:gdLst/>
            <a:ahLst/>
            <a:cxnLst/>
            <a:rect l="l" t="t" r="r" b="b"/>
            <a:pathLst>
              <a:path w="2957829" h="4352925">
                <a:moveTo>
                  <a:pt x="0" y="0"/>
                </a:moveTo>
                <a:lnTo>
                  <a:pt x="0" y="4352544"/>
                </a:lnTo>
                <a:lnTo>
                  <a:pt x="2957322" y="4352544"/>
                </a:lnTo>
                <a:lnTo>
                  <a:pt x="295732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69619" y="3259094"/>
            <a:ext cx="22697" cy="4392000"/>
          </a:xfrm>
          <a:custGeom>
            <a:avLst/>
            <a:gdLst/>
            <a:ahLst/>
            <a:cxnLst/>
            <a:rect l="l" t="t" r="r" b="b"/>
            <a:pathLst>
              <a:path w="24129" h="4314190">
                <a:moveTo>
                  <a:pt x="23621" y="0"/>
                </a:moveTo>
                <a:lnTo>
                  <a:pt x="0" y="4313682"/>
                </a:lnTo>
              </a:path>
            </a:pathLst>
          </a:custGeom>
          <a:ln w="5715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55904" y="3272253"/>
            <a:ext cx="1144411" cy="114012"/>
          </a:xfrm>
          <a:custGeom>
            <a:avLst/>
            <a:gdLst/>
            <a:ahLst/>
            <a:cxnLst/>
            <a:rect l="l" t="t" r="r" b="b"/>
            <a:pathLst>
              <a:path w="1216659" h="114300">
                <a:moveTo>
                  <a:pt x="0" y="0"/>
                </a:moveTo>
                <a:lnTo>
                  <a:pt x="40902" y="41360"/>
                </a:lnTo>
                <a:lnTo>
                  <a:pt x="108885" y="65354"/>
                </a:lnTo>
                <a:lnTo>
                  <a:pt x="153387" y="75959"/>
                </a:lnTo>
                <a:lnTo>
                  <a:pt x="204138" y="85494"/>
                </a:lnTo>
                <a:lnTo>
                  <a:pt x="260571" y="93853"/>
                </a:lnTo>
                <a:lnTo>
                  <a:pt x="322117" y="100931"/>
                </a:lnTo>
                <a:lnTo>
                  <a:pt x="388208" y="106621"/>
                </a:lnTo>
                <a:lnTo>
                  <a:pt x="458277" y="110816"/>
                </a:lnTo>
                <a:lnTo>
                  <a:pt x="531756" y="113411"/>
                </a:lnTo>
                <a:lnTo>
                  <a:pt x="608076" y="114300"/>
                </a:lnTo>
                <a:lnTo>
                  <a:pt x="684243" y="113411"/>
                </a:lnTo>
                <a:lnTo>
                  <a:pt x="757618" y="110816"/>
                </a:lnTo>
                <a:lnTo>
                  <a:pt x="827625" y="106621"/>
                </a:lnTo>
                <a:lnTo>
                  <a:pt x="893691" y="100931"/>
                </a:lnTo>
                <a:lnTo>
                  <a:pt x="955242" y="93853"/>
                </a:lnTo>
                <a:lnTo>
                  <a:pt x="1011702" y="85494"/>
                </a:lnTo>
                <a:lnTo>
                  <a:pt x="1062497" y="75959"/>
                </a:lnTo>
                <a:lnTo>
                  <a:pt x="1107054" y="65354"/>
                </a:lnTo>
                <a:lnTo>
                  <a:pt x="1144798" y="53786"/>
                </a:lnTo>
                <a:lnTo>
                  <a:pt x="1197547" y="28183"/>
                </a:lnTo>
                <a:lnTo>
                  <a:pt x="1211405" y="14361"/>
                </a:lnTo>
                <a:lnTo>
                  <a:pt x="1216152" y="0"/>
                </a:lnTo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1156996" y="1312602"/>
            <a:ext cx="7758404" cy="997250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 algn="ctr" rtl="0">
              <a:spcBef>
                <a:spcPts val="97"/>
              </a:spcBef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lang="en-GB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reabsorption and H</a:t>
            </a:r>
            <a:r>
              <a:rPr lang="en-GB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excretion by the distal tubule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9067800" y="1312629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LO5</a:t>
            </a:r>
            <a:endParaRPr lang="en-GB" sz="2640" dirty="0"/>
          </a:p>
        </p:txBody>
      </p:sp>
      <p:sp>
        <p:nvSpPr>
          <p:cNvPr id="50" name="object 44"/>
          <p:cNvSpPr txBox="1"/>
          <p:nvPr/>
        </p:nvSpPr>
        <p:spPr>
          <a:xfrm>
            <a:off x="1684026" y="2445755"/>
            <a:ext cx="6697974" cy="702297"/>
          </a:xfrm>
          <a:prstGeom prst="rect">
            <a:avLst/>
          </a:prstGeom>
        </p:spPr>
        <p:txBody>
          <a:bodyPr vert="horz" wrap="square" lIns="0" tIns="12245" rIns="0" bIns="0" rtlCol="0" anchor="ctr" anchorCtr="0">
            <a:spAutoFit/>
          </a:bodyPr>
          <a:lstStyle/>
          <a:p>
            <a:pPr marL="12245">
              <a:spcBef>
                <a:spcPts val="97"/>
              </a:spcBef>
              <a:tabLst>
                <a:tab pos="6134598" algn="l"/>
              </a:tabLst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Lumen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Tubular cell                  </a:t>
            </a:r>
            <a:r>
              <a:rPr sz="2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Capillary</a:t>
            </a:r>
            <a:endParaRPr lang="en-US" sz="2200" b="1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245">
              <a:spcBef>
                <a:spcPts val="97"/>
              </a:spcBef>
              <a:tabLst>
                <a:tab pos="6134598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ECF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041540" y="3598037"/>
            <a:ext cx="3024000" cy="3852000"/>
          </a:xfrm>
          <a:prstGeom prst="roundRect">
            <a:avLst/>
          </a:prstGeom>
          <a:solidFill>
            <a:srgbClr val="FCD0F7"/>
          </a:solidFill>
          <a:ln>
            <a:solidFill>
              <a:srgbClr val="C66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ject 12"/>
          <p:cNvSpPr txBox="1"/>
          <p:nvPr/>
        </p:nvSpPr>
        <p:spPr>
          <a:xfrm>
            <a:off x="3274736" y="4062452"/>
            <a:ext cx="382864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lang="en-US"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1760" baseline="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865536" y="4062452"/>
            <a:ext cx="382864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sz="1760" baseline="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984404" y="6424652"/>
            <a:ext cx="1072737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lang="en-GB"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sz="1760" spc="-7" baseline="-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7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760" spc="-7" baseline="-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sz="1760" baseline="-2314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62157" y="5608044"/>
            <a:ext cx="661800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760" spc="-14" baseline="-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7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760" spc="-7" baseline="-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760" baseline="-2314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13394" y="5240829"/>
            <a:ext cx="263406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2640" spc="-7" baseline="-154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731767" y="5227044"/>
            <a:ext cx="692500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lang="en-US" sz="1760" spc="-4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760" spc="-7" baseline="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sz="1760" baseline="2314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75429" y="3910052"/>
            <a:ext cx="382864" cy="792450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91223" marR="4898" indent="-79591">
              <a:lnSpc>
                <a:spcPct val="143600"/>
              </a:lnSpc>
              <a:spcBef>
                <a:spcPts val="97"/>
              </a:spcBef>
            </a:pPr>
            <a:r>
              <a:rPr sz="176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sz="1760" baseline="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sz="2640" spc="-7" baseline="-154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121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sz="12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52334" y="4477409"/>
            <a:ext cx="350263" cy="2708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2640" spc="-7" baseline="-154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1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4" name="object 34"/>
          <p:cNvSpPr/>
          <p:nvPr/>
        </p:nvSpPr>
        <p:spPr>
          <a:xfrm>
            <a:off x="6289766" y="4146184"/>
            <a:ext cx="1330234" cy="76008"/>
          </a:xfrm>
          <a:custGeom>
            <a:avLst/>
            <a:gdLst/>
            <a:ahLst/>
            <a:cxnLst/>
            <a:rect l="l" t="t" r="r" b="b"/>
            <a:pathLst>
              <a:path w="2755900" h="76200">
                <a:moveTo>
                  <a:pt x="2692145" y="48006"/>
                </a:moveTo>
                <a:lnTo>
                  <a:pt x="2692145" y="28956"/>
                </a:lnTo>
                <a:lnTo>
                  <a:pt x="0" y="28956"/>
                </a:lnTo>
                <a:lnTo>
                  <a:pt x="0" y="48006"/>
                </a:lnTo>
                <a:lnTo>
                  <a:pt x="2692145" y="48006"/>
                </a:lnTo>
                <a:close/>
              </a:path>
              <a:path w="2755900" h="76200">
                <a:moveTo>
                  <a:pt x="2755379" y="38100"/>
                </a:moveTo>
                <a:lnTo>
                  <a:pt x="2679179" y="0"/>
                </a:lnTo>
                <a:lnTo>
                  <a:pt x="2679179" y="28956"/>
                </a:lnTo>
                <a:lnTo>
                  <a:pt x="2692145" y="28956"/>
                </a:lnTo>
                <a:lnTo>
                  <a:pt x="2692145" y="69716"/>
                </a:lnTo>
                <a:lnTo>
                  <a:pt x="2755379" y="38100"/>
                </a:lnTo>
                <a:close/>
              </a:path>
              <a:path w="2755900" h="76200">
                <a:moveTo>
                  <a:pt x="2692145" y="69716"/>
                </a:moveTo>
                <a:lnTo>
                  <a:pt x="2692145" y="48006"/>
                </a:lnTo>
                <a:lnTo>
                  <a:pt x="2679179" y="48006"/>
                </a:lnTo>
                <a:lnTo>
                  <a:pt x="2679179" y="76200"/>
                </a:lnTo>
                <a:lnTo>
                  <a:pt x="2692145" y="69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81251" y="4613407"/>
            <a:ext cx="1075126" cy="76008"/>
          </a:xfrm>
          <a:custGeom>
            <a:avLst/>
            <a:gdLst/>
            <a:ahLst/>
            <a:cxnLst/>
            <a:rect l="l" t="t" r="r" b="b"/>
            <a:pathLst>
              <a:path w="1143000" h="76200">
                <a:moveTo>
                  <a:pt x="76200" y="28193"/>
                </a:moveTo>
                <a:lnTo>
                  <a:pt x="76200" y="0"/>
                </a:lnTo>
                <a:lnTo>
                  <a:pt x="0" y="38099"/>
                </a:lnTo>
                <a:lnTo>
                  <a:pt x="63246" y="69722"/>
                </a:lnTo>
                <a:lnTo>
                  <a:pt x="63246" y="28193"/>
                </a:lnTo>
                <a:lnTo>
                  <a:pt x="76200" y="28193"/>
                </a:lnTo>
                <a:close/>
              </a:path>
              <a:path w="1143000" h="76200">
                <a:moveTo>
                  <a:pt x="1143000" y="47243"/>
                </a:moveTo>
                <a:lnTo>
                  <a:pt x="1143000" y="28193"/>
                </a:lnTo>
                <a:lnTo>
                  <a:pt x="63246" y="28193"/>
                </a:lnTo>
                <a:lnTo>
                  <a:pt x="63246" y="47243"/>
                </a:lnTo>
                <a:lnTo>
                  <a:pt x="1143000" y="47243"/>
                </a:lnTo>
                <a:close/>
              </a:path>
              <a:path w="1143000" h="76200">
                <a:moveTo>
                  <a:pt x="76200" y="76199"/>
                </a:moveTo>
                <a:lnTo>
                  <a:pt x="76200" y="47243"/>
                </a:lnTo>
                <a:lnTo>
                  <a:pt x="63246" y="47243"/>
                </a:lnTo>
                <a:lnTo>
                  <a:pt x="63246" y="69722"/>
                </a:lnTo>
                <a:lnTo>
                  <a:pt x="76200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9"/>
          <p:cNvSpPr/>
          <p:nvPr/>
        </p:nvSpPr>
        <p:spPr>
          <a:xfrm flipH="1">
            <a:off x="6791475" y="5357852"/>
            <a:ext cx="734325" cy="76008"/>
          </a:xfrm>
          <a:custGeom>
            <a:avLst/>
            <a:gdLst/>
            <a:ahLst/>
            <a:cxnLst/>
            <a:rect l="l" t="t" r="r" b="b"/>
            <a:pathLst>
              <a:path w="1143000" h="76200">
                <a:moveTo>
                  <a:pt x="76200" y="28956"/>
                </a:moveTo>
                <a:lnTo>
                  <a:pt x="76200" y="0"/>
                </a:lnTo>
                <a:lnTo>
                  <a:pt x="0" y="38100"/>
                </a:lnTo>
                <a:lnTo>
                  <a:pt x="63246" y="69723"/>
                </a:lnTo>
                <a:lnTo>
                  <a:pt x="63246" y="28956"/>
                </a:lnTo>
                <a:lnTo>
                  <a:pt x="76200" y="28956"/>
                </a:lnTo>
                <a:close/>
              </a:path>
              <a:path w="1143000" h="76200">
                <a:moveTo>
                  <a:pt x="1143000" y="48006"/>
                </a:moveTo>
                <a:lnTo>
                  <a:pt x="1143000" y="28956"/>
                </a:lnTo>
                <a:lnTo>
                  <a:pt x="63246" y="28956"/>
                </a:lnTo>
                <a:lnTo>
                  <a:pt x="63246" y="48006"/>
                </a:lnTo>
                <a:lnTo>
                  <a:pt x="1143000" y="48006"/>
                </a:lnTo>
                <a:close/>
              </a:path>
              <a:path w="1143000" h="76200">
                <a:moveTo>
                  <a:pt x="76200" y="76200"/>
                </a:moveTo>
                <a:lnTo>
                  <a:pt x="76200" y="48006"/>
                </a:lnTo>
                <a:lnTo>
                  <a:pt x="63246" y="48006"/>
                </a:lnTo>
                <a:lnTo>
                  <a:pt x="63246" y="69723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11870" y="5240829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GB" baseline="30000" dirty="0"/>
          </a:p>
        </p:txBody>
      </p:sp>
      <p:sp>
        <p:nvSpPr>
          <p:cNvPr id="53" name="Rectangle 52"/>
          <p:cNvSpPr/>
          <p:nvPr/>
        </p:nvSpPr>
        <p:spPr>
          <a:xfrm>
            <a:off x="2595977" y="6143561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baseline="30000" dirty="0"/>
          </a:p>
        </p:txBody>
      </p:sp>
      <p:sp>
        <p:nvSpPr>
          <p:cNvPr id="44" name="object 37"/>
          <p:cNvSpPr/>
          <p:nvPr/>
        </p:nvSpPr>
        <p:spPr>
          <a:xfrm>
            <a:off x="3831196" y="4218120"/>
            <a:ext cx="503517" cy="452249"/>
          </a:xfrm>
          <a:custGeom>
            <a:avLst/>
            <a:gdLst/>
            <a:ahLst/>
            <a:cxnLst/>
            <a:rect l="l" t="t" r="r" b="b"/>
            <a:pathLst>
              <a:path w="535304" h="453389">
                <a:moveTo>
                  <a:pt x="267462" y="0"/>
                </a:moveTo>
                <a:lnTo>
                  <a:pt x="213530" y="4600"/>
                </a:lnTo>
                <a:lnTo>
                  <a:pt x="163311" y="17799"/>
                </a:lnTo>
                <a:lnTo>
                  <a:pt x="117877" y="38696"/>
                </a:lnTo>
                <a:lnTo>
                  <a:pt x="78300" y="66389"/>
                </a:lnTo>
                <a:lnTo>
                  <a:pt x="45651" y="99975"/>
                </a:lnTo>
                <a:lnTo>
                  <a:pt x="21004" y="138553"/>
                </a:lnTo>
                <a:lnTo>
                  <a:pt x="5429" y="181220"/>
                </a:lnTo>
                <a:lnTo>
                  <a:pt x="0" y="227075"/>
                </a:lnTo>
                <a:lnTo>
                  <a:pt x="5429" y="272679"/>
                </a:lnTo>
                <a:lnTo>
                  <a:pt x="21004" y="315158"/>
                </a:lnTo>
                <a:lnTo>
                  <a:pt x="45651" y="353600"/>
                </a:lnTo>
                <a:lnTo>
                  <a:pt x="78300" y="387095"/>
                </a:lnTo>
                <a:lnTo>
                  <a:pt x="117877" y="414733"/>
                </a:lnTo>
                <a:lnTo>
                  <a:pt x="163311" y="435602"/>
                </a:lnTo>
                <a:lnTo>
                  <a:pt x="213530" y="448791"/>
                </a:lnTo>
                <a:lnTo>
                  <a:pt x="267462" y="453389"/>
                </a:lnTo>
                <a:lnTo>
                  <a:pt x="321400" y="448791"/>
                </a:lnTo>
                <a:lnTo>
                  <a:pt x="371623" y="435602"/>
                </a:lnTo>
                <a:lnTo>
                  <a:pt x="417057" y="414733"/>
                </a:lnTo>
                <a:lnTo>
                  <a:pt x="456633" y="387095"/>
                </a:lnTo>
                <a:lnTo>
                  <a:pt x="489278" y="353600"/>
                </a:lnTo>
                <a:lnTo>
                  <a:pt x="513923" y="315158"/>
                </a:lnTo>
                <a:lnTo>
                  <a:pt x="529495" y="272679"/>
                </a:lnTo>
                <a:lnTo>
                  <a:pt x="534924" y="227075"/>
                </a:lnTo>
                <a:lnTo>
                  <a:pt x="529495" y="181220"/>
                </a:lnTo>
                <a:lnTo>
                  <a:pt x="513923" y="138553"/>
                </a:lnTo>
                <a:lnTo>
                  <a:pt x="489278" y="99975"/>
                </a:lnTo>
                <a:lnTo>
                  <a:pt x="456633" y="66389"/>
                </a:lnTo>
                <a:lnTo>
                  <a:pt x="417057" y="38696"/>
                </a:lnTo>
                <a:lnTo>
                  <a:pt x="371623" y="17799"/>
                </a:lnTo>
                <a:lnTo>
                  <a:pt x="321400" y="4600"/>
                </a:lnTo>
                <a:lnTo>
                  <a:pt x="2674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13"/>
          <p:cNvSpPr/>
          <p:nvPr/>
        </p:nvSpPr>
        <p:spPr>
          <a:xfrm rot="16200000">
            <a:off x="4050045" y="3757548"/>
            <a:ext cx="95400" cy="884222"/>
          </a:xfrm>
          <a:custGeom>
            <a:avLst/>
            <a:gdLst/>
            <a:ahLst/>
            <a:cxnLst/>
            <a:rect l="l" t="t" r="r" b="b"/>
            <a:pathLst>
              <a:path w="76200" h="500379">
                <a:moveTo>
                  <a:pt x="76200" y="424433"/>
                </a:moveTo>
                <a:lnTo>
                  <a:pt x="47374" y="424145"/>
                </a:lnTo>
                <a:lnTo>
                  <a:pt x="47243" y="436625"/>
                </a:lnTo>
                <a:lnTo>
                  <a:pt x="28193" y="436625"/>
                </a:lnTo>
                <a:lnTo>
                  <a:pt x="28193" y="423953"/>
                </a:lnTo>
                <a:lnTo>
                  <a:pt x="0" y="423671"/>
                </a:lnTo>
                <a:lnTo>
                  <a:pt x="28193" y="481210"/>
                </a:lnTo>
                <a:lnTo>
                  <a:pt x="28193" y="436625"/>
                </a:lnTo>
                <a:lnTo>
                  <a:pt x="28326" y="423955"/>
                </a:lnTo>
                <a:lnTo>
                  <a:pt x="28326" y="481481"/>
                </a:lnTo>
                <a:lnTo>
                  <a:pt x="37337" y="499871"/>
                </a:lnTo>
                <a:lnTo>
                  <a:pt x="76200" y="424433"/>
                </a:lnTo>
                <a:close/>
              </a:path>
              <a:path w="76200" h="500379">
                <a:moveTo>
                  <a:pt x="47374" y="424145"/>
                </a:moveTo>
                <a:lnTo>
                  <a:pt x="28326" y="423955"/>
                </a:lnTo>
                <a:lnTo>
                  <a:pt x="28193" y="436625"/>
                </a:lnTo>
                <a:lnTo>
                  <a:pt x="47243" y="436625"/>
                </a:lnTo>
                <a:lnTo>
                  <a:pt x="47374" y="424145"/>
                </a:lnTo>
                <a:close/>
              </a:path>
              <a:path w="76200" h="500379">
                <a:moveTo>
                  <a:pt x="51816" y="0"/>
                </a:moveTo>
                <a:lnTo>
                  <a:pt x="32766" y="0"/>
                </a:lnTo>
                <a:lnTo>
                  <a:pt x="28326" y="423955"/>
                </a:lnTo>
                <a:lnTo>
                  <a:pt x="47374" y="424145"/>
                </a:lnTo>
                <a:lnTo>
                  <a:pt x="51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37"/>
          <p:cNvSpPr/>
          <p:nvPr/>
        </p:nvSpPr>
        <p:spPr>
          <a:xfrm>
            <a:off x="6811683" y="4178980"/>
            <a:ext cx="503517" cy="452249"/>
          </a:xfrm>
          <a:custGeom>
            <a:avLst/>
            <a:gdLst/>
            <a:ahLst/>
            <a:cxnLst/>
            <a:rect l="l" t="t" r="r" b="b"/>
            <a:pathLst>
              <a:path w="535304" h="453389">
                <a:moveTo>
                  <a:pt x="267462" y="0"/>
                </a:moveTo>
                <a:lnTo>
                  <a:pt x="213530" y="4600"/>
                </a:lnTo>
                <a:lnTo>
                  <a:pt x="163311" y="17799"/>
                </a:lnTo>
                <a:lnTo>
                  <a:pt x="117877" y="38696"/>
                </a:lnTo>
                <a:lnTo>
                  <a:pt x="78300" y="66389"/>
                </a:lnTo>
                <a:lnTo>
                  <a:pt x="45651" y="99975"/>
                </a:lnTo>
                <a:lnTo>
                  <a:pt x="21004" y="138553"/>
                </a:lnTo>
                <a:lnTo>
                  <a:pt x="5429" y="181220"/>
                </a:lnTo>
                <a:lnTo>
                  <a:pt x="0" y="227075"/>
                </a:lnTo>
                <a:lnTo>
                  <a:pt x="5429" y="272679"/>
                </a:lnTo>
                <a:lnTo>
                  <a:pt x="21004" y="315158"/>
                </a:lnTo>
                <a:lnTo>
                  <a:pt x="45651" y="353600"/>
                </a:lnTo>
                <a:lnTo>
                  <a:pt x="78300" y="387095"/>
                </a:lnTo>
                <a:lnTo>
                  <a:pt x="117877" y="414733"/>
                </a:lnTo>
                <a:lnTo>
                  <a:pt x="163311" y="435602"/>
                </a:lnTo>
                <a:lnTo>
                  <a:pt x="213530" y="448791"/>
                </a:lnTo>
                <a:lnTo>
                  <a:pt x="267462" y="453389"/>
                </a:lnTo>
                <a:lnTo>
                  <a:pt x="321400" y="448791"/>
                </a:lnTo>
                <a:lnTo>
                  <a:pt x="371623" y="435602"/>
                </a:lnTo>
                <a:lnTo>
                  <a:pt x="417057" y="414733"/>
                </a:lnTo>
                <a:lnTo>
                  <a:pt x="456633" y="387095"/>
                </a:lnTo>
                <a:lnTo>
                  <a:pt x="489278" y="353600"/>
                </a:lnTo>
                <a:lnTo>
                  <a:pt x="513923" y="315158"/>
                </a:lnTo>
                <a:lnTo>
                  <a:pt x="529495" y="272679"/>
                </a:lnTo>
                <a:lnTo>
                  <a:pt x="534924" y="227075"/>
                </a:lnTo>
                <a:lnTo>
                  <a:pt x="529495" y="181220"/>
                </a:lnTo>
                <a:lnTo>
                  <a:pt x="513923" y="138553"/>
                </a:lnTo>
                <a:lnTo>
                  <a:pt x="489278" y="99975"/>
                </a:lnTo>
                <a:lnTo>
                  <a:pt x="456633" y="66389"/>
                </a:lnTo>
                <a:lnTo>
                  <a:pt x="417057" y="38696"/>
                </a:lnTo>
                <a:lnTo>
                  <a:pt x="371623" y="17799"/>
                </a:lnTo>
                <a:lnTo>
                  <a:pt x="321400" y="4600"/>
                </a:lnTo>
                <a:lnTo>
                  <a:pt x="267462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42"/>
          <p:cNvSpPr txBox="1"/>
          <p:nvPr/>
        </p:nvSpPr>
        <p:spPr>
          <a:xfrm>
            <a:off x="6144378" y="4283818"/>
            <a:ext cx="408822" cy="249353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lang="en-US" sz="154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 </a:t>
            </a:r>
            <a:endParaRPr sz="154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37"/>
          <p:cNvSpPr/>
          <p:nvPr/>
        </p:nvSpPr>
        <p:spPr>
          <a:xfrm>
            <a:off x="3810000" y="4936029"/>
            <a:ext cx="503517" cy="452249"/>
          </a:xfrm>
          <a:custGeom>
            <a:avLst/>
            <a:gdLst/>
            <a:ahLst/>
            <a:cxnLst/>
            <a:rect l="l" t="t" r="r" b="b"/>
            <a:pathLst>
              <a:path w="535304" h="453389">
                <a:moveTo>
                  <a:pt x="267462" y="0"/>
                </a:moveTo>
                <a:lnTo>
                  <a:pt x="213530" y="4600"/>
                </a:lnTo>
                <a:lnTo>
                  <a:pt x="163311" y="17799"/>
                </a:lnTo>
                <a:lnTo>
                  <a:pt x="117877" y="38696"/>
                </a:lnTo>
                <a:lnTo>
                  <a:pt x="78300" y="66389"/>
                </a:lnTo>
                <a:lnTo>
                  <a:pt x="45651" y="99975"/>
                </a:lnTo>
                <a:lnTo>
                  <a:pt x="21004" y="138553"/>
                </a:lnTo>
                <a:lnTo>
                  <a:pt x="5429" y="181220"/>
                </a:lnTo>
                <a:lnTo>
                  <a:pt x="0" y="227075"/>
                </a:lnTo>
                <a:lnTo>
                  <a:pt x="5429" y="272679"/>
                </a:lnTo>
                <a:lnTo>
                  <a:pt x="21004" y="315158"/>
                </a:lnTo>
                <a:lnTo>
                  <a:pt x="45651" y="353600"/>
                </a:lnTo>
                <a:lnTo>
                  <a:pt x="78300" y="387095"/>
                </a:lnTo>
                <a:lnTo>
                  <a:pt x="117877" y="414733"/>
                </a:lnTo>
                <a:lnTo>
                  <a:pt x="163311" y="435602"/>
                </a:lnTo>
                <a:lnTo>
                  <a:pt x="213530" y="448791"/>
                </a:lnTo>
                <a:lnTo>
                  <a:pt x="267462" y="453389"/>
                </a:lnTo>
                <a:lnTo>
                  <a:pt x="321400" y="448791"/>
                </a:lnTo>
                <a:lnTo>
                  <a:pt x="371623" y="435602"/>
                </a:lnTo>
                <a:lnTo>
                  <a:pt x="417057" y="414733"/>
                </a:lnTo>
                <a:lnTo>
                  <a:pt x="456633" y="387095"/>
                </a:lnTo>
                <a:lnTo>
                  <a:pt x="489278" y="353600"/>
                </a:lnTo>
                <a:lnTo>
                  <a:pt x="513923" y="315158"/>
                </a:lnTo>
                <a:lnTo>
                  <a:pt x="529495" y="272679"/>
                </a:lnTo>
                <a:lnTo>
                  <a:pt x="534924" y="227075"/>
                </a:lnTo>
                <a:lnTo>
                  <a:pt x="529495" y="181220"/>
                </a:lnTo>
                <a:lnTo>
                  <a:pt x="513923" y="138553"/>
                </a:lnTo>
                <a:lnTo>
                  <a:pt x="489278" y="99975"/>
                </a:lnTo>
                <a:lnTo>
                  <a:pt x="456633" y="66389"/>
                </a:lnTo>
                <a:lnTo>
                  <a:pt x="417057" y="38696"/>
                </a:lnTo>
                <a:lnTo>
                  <a:pt x="371623" y="17799"/>
                </a:lnTo>
                <a:lnTo>
                  <a:pt x="321400" y="4600"/>
                </a:lnTo>
                <a:lnTo>
                  <a:pt x="2674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13"/>
          <p:cNvSpPr/>
          <p:nvPr/>
        </p:nvSpPr>
        <p:spPr>
          <a:xfrm rot="5400000" flipH="1">
            <a:off x="4008702" y="4254810"/>
            <a:ext cx="104940" cy="884222"/>
          </a:xfrm>
          <a:custGeom>
            <a:avLst/>
            <a:gdLst/>
            <a:ahLst/>
            <a:cxnLst/>
            <a:rect l="l" t="t" r="r" b="b"/>
            <a:pathLst>
              <a:path w="76200" h="500379">
                <a:moveTo>
                  <a:pt x="76200" y="424433"/>
                </a:moveTo>
                <a:lnTo>
                  <a:pt x="47374" y="424145"/>
                </a:lnTo>
                <a:lnTo>
                  <a:pt x="47243" y="436625"/>
                </a:lnTo>
                <a:lnTo>
                  <a:pt x="28193" y="436625"/>
                </a:lnTo>
                <a:lnTo>
                  <a:pt x="28193" y="423953"/>
                </a:lnTo>
                <a:lnTo>
                  <a:pt x="0" y="423671"/>
                </a:lnTo>
                <a:lnTo>
                  <a:pt x="28193" y="481210"/>
                </a:lnTo>
                <a:lnTo>
                  <a:pt x="28193" y="436625"/>
                </a:lnTo>
                <a:lnTo>
                  <a:pt x="28326" y="423955"/>
                </a:lnTo>
                <a:lnTo>
                  <a:pt x="28326" y="481481"/>
                </a:lnTo>
                <a:lnTo>
                  <a:pt x="37337" y="499871"/>
                </a:lnTo>
                <a:lnTo>
                  <a:pt x="76200" y="424433"/>
                </a:lnTo>
                <a:close/>
              </a:path>
              <a:path w="76200" h="500379">
                <a:moveTo>
                  <a:pt x="47374" y="424145"/>
                </a:moveTo>
                <a:lnTo>
                  <a:pt x="28326" y="423955"/>
                </a:lnTo>
                <a:lnTo>
                  <a:pt x="28193" y="436625"/>
                </a:lnTo>
                <a:lnTo>
                  <a:pt x="47243" y="436625"/>
                </a:lnTo>
                <a:lnTo>
                  <a:pt x="47374" y="424145"/>
                </a:lnTo>
                <a:close/>
              </a:path>
              <a:path w="76200" h="500379">
                <a:moveTo>
                  <a:pt x="51816" y="0"/>
                </a:moveTo>
                <a:lnTo>
                  <a:pt x="32766" y="0"/>
                </a:lnTo>
                <a:lnTo>
                  <a:pt x="28326" y="423955"/>
                </a:lnTo>
                <a:lnTo>
                  <a:pt x="47374" y="424145"/>
                </a:lnTo>
                <a:lnTo>
                  <a:pt x="51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bject 13"/>
          <p:cNvSpPr/>
          <p:nvPr/>
        </p:nvSpPr>
        <p:spPr>
          <a:xfrm rot="5400000" flipH="1">
            <a:off x="4001219" y="4974848"/>
            <a:ext cx="104940" cy="884222"/>
          </a:xfrm>
          <a:custGeom>
            <a:avLst/>
            <a:gdLst/>
            <a:ahLst/>
            <a:cxnLst/>
            <a:rect l="l" t="t" r="r" b="b"/>
            <a:pathLst>
              <a:path w="76200" h="500379">
                <a:moveTo>
                  <a:pt x="76200" y="424433"/>
                </a:moveTo>
                <a:lnTo>
                  <a:pt x="47374" y="424145"/>
                </a:lnTo>
                <a:lnTo>
                  <a:pt x="47243" y="436625"/>
                </a:lnTo>
                <a:lnTo>
                  <a:pt x="28193" y="436625"/>
                </a:lnTo>
                <a:lnTo>
                  <a:pt x="28193" y="423953"/>
                </a:lnTo>
                <a:lnTo>
                  <a:pt x="0" y="423671"/>
                </a:lnTo>
                <a:lnTo>
                  <a:pt x="28193" y="481210"/>
                </a:lnTo>
                <a:lnTo>
                  <a:pt x="28193" y="436625"/>
                </a:lnTo>
                <a:lnTo>
                  <a:pt x="28326" y="423955"/>
                </a:lnTo>
                <a:lnTo>
                  <a:pt x="28326" y="481481"/>
                </a:lnTo>
                <a:lnTo>
                  <a:pt x="37337" y="499871"/>
                </a:lnTo>
                <a:lnTo>
                  <a:pt x="76200" y="424433"/>
                </a:lnTo>
                <a:close/>
              </a:path>
              <a:path w="76200" h="500379">
                <a:moveTo>
                  <a:pt x="47374" y="424145"/>
                </a:moveTo>
                <a:lnTo>
                  <a:pt x="28326" y="423955"/>
                </a:lnTo>
                <a:lnTo>
                  <a:pt x="28193" y="436625"/>
                </a:lnTo>
                <a:lnTo>
                  <a:pt x="47243" y="436625"/>
                </a:lnTo>
                <a:lnTo>
                  <a:pt x="47374" y="424145"/>
                </a:lnTo>
                <a:close/>
              </a:path>
              <a:path w="76200" h="500379">
                <a:moveTo>
                  <a:pt x="51816" y="0"/>
                </a:moveTo>
                <a:lnTo>
                  <a:pt x="32766" y="0"/>
                </a:lnTo>
                <a:lnTo>
                  <a:pt x="28326" y="423955"/>
                </a:lnTo>
                <a:lnTo>
                  <a:pt x="47374" y="424145"/>
                </a:lnTo>
                <a:lnTo>
                  <a:pt x="51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38800" y="5967452"/>
            <a:ext cx="831273" cy="426575"/>
          </a:xfrm>
          <a:prstGeom prst="ellipse">
            <a:avLst/>
          </a:prstGeom>
          <a:solidFill>
            <a:srgbClr val="FFFFE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bject 33"/>
          <p:cNvSpPr txBox="1"/>
          <p:nvPr/>
        </p:nvSpPr>
        <p:spPr>
          <a:xfrm>
            <a:off x="5673436" y="5976822"/>
            <a:ext cx="729239" cy="350301"/>
          </a:xfrm>
          <a:prstGeom prst="rect">
            <a:avLst/>
          </a:prstGeom>
        </p:spPr>
        <p:txBody>
          <a:bodyPr vert="horz" wrap="square" lIns="0" tIns="11633" rIns="0" bIns="0" rtlCol="0">
            <a:spAutoFit/>
          </a:bodyPr>
          <a:lstStyle/>
          <a:p>
            <a:pPr marL="12245" marR="4898" indent="56324" algn="ctr">
              <a:spcBef>
                <a:spcPts val="91"/>
              </a:spcBef>
            </a:pPr>
            <a:r>
              <a:rPr sz="11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Carbonic  </a:t>
            </a:r>
            <a:r>
              <a:rPr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anhydrase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13"/>
          <p:cNvSpPr/>
          <p:nvPr/>
        </p:nvSpPr>
        <p:spPr>
          <a:xfrm rot="60000" flipV="1">
            <a:off x="5180636" y="6729452"/>
            <a:ext cx="71675" cy="256127"/>
          </a:xfrm>
          <a:custGeom>
            <a:avLst/>
            <a:gdLst/>
            <a:ahLst/>
            <a:cxnLst/>
            <a:rect l="l" t="t" r="r" b="b"/>
            <a:pathLst>
              <a:path w="76200" h="500379">
                <a:moveTo>
                  <a:pt x="76200" y="424433"/>
                </a:moveTo>
                <a:lnTo>
                  <a:pt x="47374" y="424145"/>
                </a:lnTo>
                <a:lnTo>
                  <a:pt x="47243" y="436625"/>
                </a:lnTo>
                <a:lnTo>
                  <a:pt x="28193" y="436625"/>
                </a:lnTo>
                <a:lnTo>
                  <a:pt x="28193" y="423953"/>
                </a:lnTo>
                <a:lnTo>
                  <a:pt x="0" y="423671"/>
                </a:lnTo>
                <a:lnTo>
                  <a:pt x="28193" y="481210"/>
                </a:lnTo>
                <a:lnTo>
                  <a:pt x="28193" y="436625"/>
                </a:lnTo>
                <a:lnTo>
                  <a:pt x="28326" y="423955"/>
                </a:lnTo>
                <a:lnTo>
                  <a:pt x="28326" y="481481"/>
                </a:lnTo>
                <a:lnTo>
                  <a:pt x="37337" y="499871"/>
                </a:lnTo>
                <a:lnTo>
                  <a:pt x="76200" y="424433"/>
                </a:lnTo>
                <a:close/>
              </a:path>
              <a:path w="76200" h="500379">
                <a:moveTo>
                  <a:pt x="47374" y="424145"/>
                </a:moveTo>
                <a:lnTo>
                  <a:pt x="28326" y="423955"/>
                </a:lnTo>
                <a:lnTo>
                  <a:pt x="28193" y="436625"/>
                </a:lnTo>
                <a:lnTo>
                  <a:pt x="47243" y="436625"/>
                </a:lnTo>
                <a:lnTo>
                  <a:pt x="47374" y="424145"/>
                </a:lnTo>
                <a:close/>
              </a:path>
              <a:path w="76200" h="500379">
                <a:moveTo>
                  <a:pt x="51816" y="0"/>
                </a:moveTo>
                <a:lnTo>
                  <a:pt x="32766" y="0"/>
                </a:lnTo>
                <a:lnTo>
                  <a:pt x="28326" y="423955"/>
                </a:lnTo>
                <a:lnTo>
                  <a:pt x="47374" y="424145"/>
                </a:lnTo>
                <a:lnTo>
                  <a:pt x="51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22"/>
          <p:cNvSpPr txBox="1"/>
          <p:nvPr/>
        </p:nvSpPr>
        <p:spPr>
          <a:xfrm>
            <a:off x="4724400" y="6979644"/>
            <a:ext cx="1065836" cy="258586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lang="en-US" sz="2400" b="1" baseline="-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sz="2400" b="1" baseline="-2314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bject 13"/>
          <p:cNvSpPr/>
          <p:nvPr/>
        </p:nvSpPr>
        <p:spPr>
          <a:xfrm>
            <a:off x="2921890" y="5634441"/>
            <a:ext cx="71675" cy="499120"/>
          </a:xfrm>
          <a:custGeom>
            <a:avLst/>
            <a:gdLst/>
            <a:ahLst/>
            <a:cxnLst/>
            <a:rect l="l" t="t" r="r" b="b"/>
            <a:pathLst>
              <a:path w="76200" h="500379">
                <a:moveTo>
                  <a:pt x="76200" y="424433"/>
                </a:moveTo>
                <a:lnTo>
                  <a:pt x="47374" y="424145"/>
                </a:lnTo>
                <a:lnTo>
                  <a:pt x="47243" y="436625"/>
                </a:lnTo>
                <a:lnTo>
                  <a:pt x="28193" y="436625"/>
                </a:lnTo>
                <a:lnTo>
                  <a:pt x="28193" y="423953"/>
                </a:lnTo>
                <a:lnTo>
                  <a:pt x="0" y="423671"/>
                </a:lnTo>
                <a:lnTo>
                  <a:pt x="28193" y="481210"/>
                </a:lnTo>
                <a:lnTo>
                  <a:pt x="28193" y="436625"/>
                </a:lnTo>
                <a:lnTo>
                  <a:pt x="28326" y="423955"/>
                </a:lnTo>
                <a:lnTo>
                  <a:pt x="28326" y="481481"/>
                </a:lnTo>
                <a:lnTo>
                  <a:pt x="37337" y="499871"/>
                </a:lnTo>
                <a:lnTo>
                  <a:pt x="76200" y="424433"/>
                </a:lnTo>
                <a:close/>
              </a:path>
              <a:path w="76200" h="500379">
                <a:moveTo>
                  <a:pt x="47374" y="424145"/>
                </a:moveTo>
                <a:lnTo>
                  <a:pt x="28326" y="423955"/>
                </a:lnTo>
                <a:lnTo>
                  <a:pt x="28193" y="436625"/>
                </a:lnTo>
                <a:lnTo>
                  <a:pt x="47243" y="436625"/>
                </a:lnTo>
                <a:lnTo>
                  <a:pt x="47374" y="424145"/>
                </a:lnTo>
                <a:close/>
              </a:path>
              <a:path w="76200" h="500379">
                <a:moveTo>
                  <a:pt x="51816" y="0"/>
                </a:moveTo>
                <a:lnTo>
                  <a:pt x="32766" y="0"/>
                </a:lnTo>
                <a:lnTo>
                  <a:pt x="28326" y="423955"/>
                </a:lnTo>
                <a:lnTo>
                  <a:pt x="47374" y="424145"/>
                </a:lnTo>
                <a:lnTo>
                  <a:pt x="51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bject 13"/>
          <p:cNvSpPr/>
          <p:nvPr/>
        </p:nvSpPr>
        <p:spPr>
          <a:xfrm flipV="1">
            <a:off x="5410200" y="5967452"/>
            <a:ext cx="71675" cy="499120"/>
          </a:xfrm>
          <a:custGeom>
            <a:avLst/>
            <a:gdLst/>
            <a:ahLst/>
            <a:cxnLst/>
            <a:rect l="l" t="t" r="r" b="b"/>
            <a:pathLst>
              <a:path w="76200" h="500379">
                <a:moveTo>
                  <a:pt x="76200" y="424433"/>
                </a:moveTo>
                <a:lnTo>
                  <a:pt x="47374" y="424145"/>
                </a:lnTo>
                <a:lnTo>
                  <a:pt x="47243" y="436625"/>
                </a:lnTo>
                <a:lnTo>
                  <a:pt x="28193" y="436625"/>
                </a:lnTo>
                <a:lnTo>
                  <a:pt x="28193" y="423953"/>
                </a:lnTo>
                <a:lnTo>
                  <a:pt x="0" y="423671"/>
                </a:lnTo>
                <a:lnTo>
                  <a:pt x="28193" y="481210"/>
                </a:lnTo>
                <a:lnTo>
                  <a:pt x="28193" y="436625"/>
                </a:lnTo>
                <a:lnTo>
                  <a:pt x="28326" y="423955"/>
                </a:lnTo>
                <a:lnTo>
                  <a:pt x="28326" y="481481"/>
                </a:lnTo>
                <a:lnTo>
                  <a:pt x="37337" y="499871"/>
                </a:lnTo>
                <a:lnTo>
                  <a:pt x="76200" y="424433"/>
                </a:lnTo>
                <a:close/>
              </a:path>
              <a:path w="76200" h="500379">
                <a:moveTo>
                  <a:pt x="47374" y="424145"/>
                </a:moveTo>
                <a:lnTo>
                  <a:pt x="28326" y="423955"/>
                </a:lnTo>
                <a:lnTo>
                  <a:pt x="28193" y="436625"/>
                </a:lnTo>
                <a:lnTo>
                  <a:pt x="47243" y="436625"/>
                </a:lnTo>
                <a:lnTo>
                  <a:pt x="47374" y="424145"/>
                </a:lnTo>
                <a:close/>
              </a:path>
              <a:path w="76200" h="500379">
                <a:moveTo>
                  <a:pt x="51816" y="0"/>
                </a:moveTo>
                <a:lnTo>
                  <a:pt x="32766" y="0"/>
                </a:lnTo>
                <a:lnTo>
                  <a:pt x="28326" y="423955"/>
                </a:lnTo>
                <a:lnTo>
                  <a:pt x="47374" y="424145"/>
                </a:lnTo>
                <a:lnTo>
                  <a:pt x="51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bject 13"/>
          <p:cNvSpPr/>
          <p:nvPr/>
        </p:nvSpPr>
        <p:spPr>
          <a:xfrm rot="-60000">
            <a:off x="5490925" y="5967452"/>
            <a:ext cx="71675" cy="499120"/>
          </a:xfrm>
          <a:custGeom>
            <a:avLst/>
            <a:gdLst/>
            <a:ahLst/>
            <a:cxnLst/>
            <a:rect l="l" t="t" r="r" b="b"/>
            <a:pathLst>
              <a:path w="76200" h="500379">
                <a:moveTo>
                  <a:pt x="76200" y="424433"/>
                </a:moveTo>
                <a:lnTo>
                  <a:pt x="47374" y="424145"/>
                </a:lnTo>
                <a:lnTo>
                  <a:pt x="47243" y="436625"/>
                </a:lnTo>
                <a:lnTo>
                  <a:pt x="28193" y="436625"/>
                </a:lnTo>
                <a:lnTo>
                  <a:pt x="28193" y="423953"/>
                </a:lnTo>
                <a:lnTo>
                  <a:pt x="0" y="423671"/>
                </a:lnTo>
                <a:lnTo>
                  <a:pt x="28193" y="481210"/>
                </a:lnTo>
                <a:lnTo>
                  <a:pt x="28193" y="436625"/>
                </a:lnTo>
                <a:lnTo>
                  <a:pt x="28326" y="423955"/>
                </a:lnTo>
                <a:lnTo>
                  <a:pt x="28326" y="481481"/>
                </a:lnTo>
                <a:lnTo>
                  <a:pt x="37337" y="499871"/>
                </a:lnTo>
                <a:lnTo>
                  <a:pt x="76200" y="424433"/>
                </a:lnTo>
                <a:close/>
              </a:path>
              <a:path w="76200" h="500379">
                <a:moveTo>
                  <a:pt x="47374" y="424145"/>
                </a:moveTo>
                <a:lnTo>
                  <a:pt x="28326" y="423955"/>
                </a:lnTo>
                <a:lnTo>
                  <a:pt x="28193" y="436625"/>
                </a:lnTo>
                <a:lnTo>
                  <a:pt x="47243" y="436625"/>
                </a:lnTo>
                <a:lnTo>
                  <a:pt x="47374" y="424145"/>
                </a:lnTo>
                <a:close/>
              </a:path>
              <a:path w="76200" h="500379">
                <a:moveTo>
                  <a:pt x="51816" y="0"/>
                </a:moveTo>
                <a:lnTo>
                  <a:pt x="32766" y="0"/>
                </a:lnTo>
                <a:lnTo>
                  <a:pt x="28326" y="423955"/>
                </a:lnTo>
                <a:lnTo>
                  <a:pt x="47374" y="424145"/>
                </a:lnTo>
                <a:lnTo>
                  <a:pt x="51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bject 13"/>
          <p:cNvSpPr/>
          <p:nvPr/>
        </p:nvSpPr>
        <p:spPr>
          <a:xfrm rot="5400000" flipV="1">
            <a:off x="6634480" y="4315507"/>
            <a:ext cx="69244" cy="225396"/>
          </a:xfrm>
          <a:custGeom>
            <a:avLst/>
            <a:gdLst/>
            <a:ahLst/>
            <a:cxnLst/>
            <a:rect l="l" t="t" r="r" b="b"/>
            <a:pathLst>
              <a:path w="76200" h="500379">
                <a:moveTo>
                  <a:pt x="76200" y="424433"/>
                </a:moveTo>
                <a:lnTo>
                  <a:pt x="47374" y="424145"/>
                </a:lnTo>
                <a:lnTo>
                  <a:pt x="47243" y="436625"/>
                </a:lnTo>
                <a:lnTo>
                  <a:pt x="28193" y="436625"/>
                </a:lnTo>
                <a:lnTo>
                  <a:pt x="28193" y="423953"/>
                </a:lnTo>
                <a:lnTo>
                  <a:pt x="0" y="423671"/>
                </a:lnTo>
                <a:lnTo>
                  <a:pt x="28193" y="481210"/>
                </a:lnTo>
                <a:lnTo>
                  <a:pt x="28193" y="436625"/>
                </a:lnTo>
                <a:lnTo>
                  <a:pt x="28326" y="423955"/>
                </a:lnTo>
                <a:lnTo>
                  <a:pt x="28326" y="481481"/>
                </a:lnTo>
                <a:lnTo>
                  <a:pt x="37337" y="499871"/>
                </a:lnTo>
                <a:lnTo>
                  <a:pt x="76200" y="424433"/>
                </a:lnTo>
                <a:close/>
              </a:path>
              <a:path w="76200" h="500379">
                <a:moveTo>
                  <a:pt x="47374" y="424145"/>
                </a:moveTo>
                <a:lnTo>
                  <a:pt x="28326" y="423955"/>
                </a:lnTo>
                <a:lnTo>
                  <a:pt x="28193" y="436625"/>
                </a:lnTo>
                <a:lnTo>
                  <a:pt x="47243" y="436625"/>
                </a:lnTo>
                <a:lnTo>
                  <a:pt x="47374" y="424145"/>
                </a:lnTo>
                <a:close/>
              </a:path>
              <a:path w="76200" h="500379">
                <a:moveTo>
                  <a:pt x="51816" y="0"/>
                </a:moveTo>
                <a:lnTo>
                  <a:pt x="32766" y="0"/>
                </a:lnTo>
                <a:lnTo>
                  <a:pt x="28326" y="423955"/>
                </a:lnTo>
                <a:lnTo>
                  <a:pt x="47374" y="424145"/>
                </a:lnTo>
                <a:lnTo>
                  <a:pt x="51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bject 16"/>
          <p:cNvSpPr/>
          <p:nvPr/>
        </p:nvSpPr>
        <p:spPr>
          <a:xfrm rot="5400000">
            <a:off x="5077786" y="5310922"/>
            <a:ext cx="204532" cy="450792"/>
          </a:xfrm>
          <a:custGeom>
            <a:avLst/>
            <a:gdLst/>
            <a:ahLst/>
            <a:cxnLst/>
            <a:rect l="l" t="t" r="r" b="b"/>
            <a:pathLst>
              <a:path w="620395" h="410845">
                <a:moveTo>
                  <a:pt x="28259" y="334189"/>
                </a:moveTo>
                <a:lnTo>
                  <a:pt x="0" y="328422"/>
                </a:lnTo>
                <a:lnTo>
                  <a:pt x="22098" y="410718"/>
                </a:lnTo>
                <a:lnTo>
                  <a:pt x="25908" y="405858"/>
                </a:lnTo>
                <a:lnTo>
                  <a:pt x="25908" y="345948"/>
                </a:lnTo>
                <a:lnTo>
                  <a:pt x="28259" y="334189"/>
                </a:lnTo>
                <a:close/>
              </a:path>
              <a:path w="620395" h="410845">
                <a:moveTo>
                  <a:pt x="47306" y="338076"/>
                </a:moveTo>
                <a:lnTo>
                  <a:pt x="28259" y="334189"/>
                </a:lnTo>
                <a:lnTo>
                  <a:pt x="25908" y="345948"/>
                </a:lnTo>
                <a:lnTo>
                  <a:pt x="44196" y="350520"/>
                </a:lnTo>
                <a:lnTo>
                  <a:pt x="47306" y="338076"/>
                </a:lnTo>
                <a:close/>
              </a:path>
              <a:path w="620395" h="410845">
                <a:moveTo>
                  <a:pt x="74676" y="343662"/>
                </a:moveTo>
                <a:lnTo>
                  <a:pt x="47306" y="338076"/>
                </a:lnTo>
                <a:lnTo>
                  <a:pt x="44196" y="350520"/>
                </a:lnTo>
                <a:lnTo>
                  <a:pt x="25908" y="345948"/>
                </a:lnTo>
                <a:lnTo>
                  <a:pt x="25908" y="405858"/>
                </a:lnTo>
                <a:lnTo>
                  <a:pt x="74676" y="343662"/>
                </a:lnTo>
                <a:close/>
              </a:path>
              <a:path w="620395" h="410845">
                <a:moveTo>
                  <a:pt x="620267" y="18287"/>
                </a:moveTo>
                <a:lnTo>
                  <a:pt x="615695" y="0"/>
                </a:lnTo>
                <a:lnTo>
                  <a:pt x="574700" y="9142"/>
                </a:lnTo>
                <a:lnTo>
                  <a:pt x="530290" y="20290"/>
                </a:lnTo>
                <a:lnTo>
                  <a:pt x="483286" y="33495"/>
                </a:lnTo>
                <a:lnTo>
                  <a:pt x="434508" y="48809"/>
                </a:lnTo>
                <a:lnTo>
                  <a:pt x="384778" y="66282"/>
                </a:lnTo>
                <a:lnTo>
                  <a:pt x="334915" y="85966"/>
                </a:lnTo>
                <a:lnTo>
                  <a:pt x="285740" y="107913"/>
                </a:lnTo>
                <a:lnTo>
                  <a:pt x="238074" y="132173"/>
                </a:lnTo>
                <a:lnTo>
                  <a:pt x="192738" y="158798"/>
                </a:lnTo>
                <a:lnTo>
                  <a:pt x="150551" y="187838"/>
                </a:lnTo>
                <a:lnTo>
                  <a:pt x="112335" y="219346"/>
                </a:lnTo>
                <a:lnTo>
                  <a:pt x="78911" y="253372"/>
                </a:lnTo>
                <a:lnTo>
                  <a:pt x="51098" y="289967"/>
                </a:lnTo>
                <a:lnTo>
                  <a:pt x="29718" y="329184"/>
                </a:lnTo>
                <a:lnTo>
                  <a:pt x="29718" y="329946"/>
                </a:lnTo>
                <a:lnTo>
                  <a:pt x="28956" y="330708"/>
                </a:lnTo>
                <a:lnTo>
                  <a:pt x="28259" y="334189"/>
                </a:lnTo>
                <a:lnTo>
                  <a:pt x="47244" y="338063"/>
                </a:lnTo>
                <a:lnTo>
                  <a:pt x="47244" y="337566"/>
                </a:lnTo>
                <a:lnTo>
                  <a:pt x="48006" y="335280"/>
                </a:lnTo>
                <a:lnTo>
                  <a:pt x="48006" y="336156"/>
                </a:lnTo>
                <a:lnTo>
                  <a:pt x="67717" y="299706"/>
                </a:lnTo>
                <a:lnTo>
                  <a:pt x="94713" y="264324"/>
                </a:lnTo>
                <a:lnTo>
                  <a:pt x="127390" y="231381"/>
                </a:lnTo>
                <a:lnTo>
                  <a:pt x="164901" y="200834"/>
                </a:lnTo>
                <a:lnTo>
                  <a:pt x="206404" y="172644"/>
                </a:lnTo>
                <a:lnTo>
                  <a:pt x="251055" y="146770"/>
                </a:lnTo>
                <a:lnTo>
                  <a:pt x="298008" y="123172"/>
                </a:lnTo>
                <a:lnTo>
                  <a:pt x="346421" y="101808"/>
                </a:lnTo>
                <a:lnTo>
                  <a:pt x="395448" y="82639"/>
                </a:lnTo>
                <a:lnTo>
                  <a:pt x="444247" y="65624"/>
                </a:lnTo>
                <a:lnTo>
                  <a:pt x="491972" y="50721"/>
                </a:lnTo>
                <a:lnTo>
                  <a:pt x="537780" y="37892"/>
                </a:lnTo>
                <a:lnTo>
                  <a:pt x="580826" y="27094"/>
                </a:lnTo>
                <a:lnTo>
                  <a:pt x="620267" y="18287"/>
                </a:lnTo>
                <a:close/>
              </a:path>
              <a:path w="620395" h="410845">
                <a:moveTo>
                  <a:pt x="48006" y="335280"/>
                </a:moveTo>
                <a:lnTo>
                  <a:pt x="47244" y="337566"/>
                </a:lnTo>
                <a:lnTo>
                  <a:pt x="47598" y="336910"/>
                </a:lnTo>
                <a:lnTo>
                  <a:pt x="48006" y="335280"/>
                </a:lnTo>
                <a:close/>
              </a:path>
              <a:path w="620395" h="410845">
                <a:moveTo>
                  <a:pt x="47598" y="336910"/>
                </a:moveTo>
                <a:lnTo>
                  <a:pt x="47244" y="337566"/>
                </a:lnTo>
                <a:lnTo>
                  <a:pt x="47244" y="338063"/>
                </a:lnTo>
                <a:lnTo>
                  <a:pt x="47598" y="336910"/>
                </a:lnTo>
                <a:close/>
              </a:path>
              <a:path w="620395" h="410845">
                <a:moveTo>
                  <a:pt x="48006" y="336156"/>
                </a:moveTo>
                <a:lnTo>
                  <a:pt x="48006" y="335280"/>
                </a:lnTo>
                <a:lnTo>
                  <a:pt x="47598" y="336910"/>
                </a:lnTo>
                <a:lnTo>
                  <a:pt x="48006" y="336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bject 16"/>
          <p:cNvSpPr/>
          <p:nvPr/>
        </p:nvSpPr>
        <p:spPr>
          <a:xfrm rot="18688426" flipH="1">
            <a:off x="5409164" y="5300277"/>
            <a:ext cx="706100" cy="372555"/>
          </a:xfrm>
          <a:custGeom>
            <a:avLst/>
            <a:gdLst/>
            <a:ahLst/>
            <a:cxnLst/>
            <a:rect l="l" t="t" r="r" b="b"/>
            <a:pathLst>
              <a:path w="620395" h="410845">
                <a:moveTo>
                  <a:pt x="28259" y="334189"/>
                </a:moveTo>
                <a:lnTo>
                  <a:pt x="0" y="328422"/>
                </a:lnTo>
                <a:lnTo>
                  <a:pt x="22098" y="410718"/>
                </a:lnTo>
                <a:lnTo>
                  <a:pt x="25908" y="405858"/>
                </a:lnTo>
                <a:lnTo>
                  <a:pt x="25908" y="345948"/>
                </a:lnTo>
                <a:lnTo>
                  <a:pt x="28259" y="334189"/>
                </a:lnTo>
                <a:close/>
              </a:path>
              <a:path w="620395" h="410845">
                <a:moveTo>
                  <a:pt x="47306" y="338076"/>
                </a:moveTo>
                <a:lnTo>
                  <a:pt x="28259" y="334189"/>
                </a:lnTo>
                <a:lnTo>
                  <a:pt x="25908" y="345948"/>
                </a:lnTo>
                <a:lnTo>
                  <a:pt x="44196" y="350520"/>
                </a:lnTo>
                <a:lnTo>
                  <a:pt x="47306" y="338076"/>
                </a:lnTo>
                <a:close/>
              </a:path>
              <a:path w="620395" h="410845">
                <a:moveTo>
                  <a:pt x="74676" y="343662"/>
                </a:moveTo>
                <a:lnTo>
                  <a:pt x="47306" y="338076"/>
                </a:lnTo>
                <a:lnTo>
                  <a:pt x="44196" y="350520"/>
                </a:lnTo>
                <a:lnTo>
                  <a:pt x="25908" y="345948"/>
                </a:lnTo>
                <a:lnTo>
                  <a:pt x="25908" y="405858"/>
                </a:lnTo>
                <a:lnTo>
                  <a:pt x="74676" y="343662"/>
                </a:lnTo>
                <a:close/>
              </a:path>
              <a:path w="620395" h="410845">
                <a:moveTo>
                  <a:pt x="620267" y="18287"/>
                </a:moveTo>
                <a:lnTo>
                  <a:pt x="615695" y="0"/>
                </a:lnTo>
                <a:lnTo>
                  <a:pt x="574700" y="9142"/>
                </a:lnTo>
                <a:lnTo>
                  <a:pt x="530290" y="20290"/>
                </a:lnTo>
                <a:lnTo>
                  <a:pt x="483286" y="33495"/>
                </a:lnTo>
                <a:lnTo>
                  <a:pt x="434508" y="48809"/>
                </a:lnTo>
                <a:lnTo>
                  <a:pt x="384778" y="66282"/>
                </a:lnTo>
                <a:lnTo>
                  <a:pt x="334915" y="85966"/>
                </a:lnTo>
                <a:lnTo>
                  <a:pt x="285740" y="107913"/>
                </a:lnTo>
                <a:lnTo>
                  <a:pt x="238074" y="132173"/>
                </a:lnTo>
                <a:lnTo>
                  <a:pt x="192738" y="158798"/>
                </a:lnTo>
                <a:lnTo>
                  <a:pt x="150551" y="187838"/>
                </a:lnTo>
                <a:lnTo>
                  <a:pt x="112335" y="219346"/>
                </a:lnTo>
                <a:lnTo>
                  <a:pt x="78911" y="253372"/>
                </a:lnTo>
                <a:lnTo>
                  <a:pt x="51098" y="289967"/>
                </a:lnTo>
                <a:lnTo>
                  <a:pt x="29718" y="329184"/>
                </a:lnTo>
                <a:lnTo>
                  <a:pt x="29718" y="329946"/>
                </a:lnTo>
                <a:lnTo>
                  <a:pt x="28956" y="330708"/>
                </a:lnTo>
                <a:lnTo>
                  <a:pt x="28259" y="334189"/>
                </a:lnTo>
                <a:lnTo>
                  <a:pt x="47244" y="338063"/>
                </a:lnTo>
                <a:lnTo>
                  <a:pt x="47244" y="337566"/>
                </a:lnTo>
                <a:lnTo>
                  <a:pt x="48006" y="335280"/>
                </a:lnTo>
                <a:lnTo>
                  <a:pt x="48006" y="336156"/>
                </a:lnTo>
                <a:lnTo>
                  <a:pt x="67717" y="299706"/>
                </a:lnTo>
                <a:lnTo>
                  <a:pt x="94713" y="264324"/>
                </a:lnTo>
                <a:lnTo>
                  <a:pt x="127390" y="231381"/>
                </a:lnTo>
                <a:lnTo>
                  <a:pt x="164901" y="200834"/>
                </a:lnTo>
                <a:lnTo>
                  <a:pt x="206404" y="172644"/>
                </a:lnTo>
                <a:lnTo>
                  <a:pt x="251055" y="146770"/>
                </a:lnTo>
                <a:lnTo>
                  <a:pt x="298008" y="123172"/>
                </a:lnTo>
                <a:lnTo>
                  <a:pt x="346421" y="101808"/>
                </a:lnTo>
                <a:lnTo>
                  <a:pt x="395448" y="82639"/>
                </a:lnTo>
                <a:lnTo>
                  <a:pt x="444247" y="65624"/>
                </a:lnTo>
                <a:lnTo>
                  <a:pt x="491972" y="50721"/>
                </a:lnTo>
                <a:lnTo>
                  <a:pt x="537780" y="37892"/>
                </a:lnTo>
                <a:lnTo>
                  <a:pt x="580826" y="27094"/>
                </a:lnTo>
                <a:lnTo>
                  <a:pt x="620267" y="18287"/>
                </a:lnTo>
                <a:close/>
              </a:path>
              <a:path w="620395" h="410845">
                <a:moveTo>
                  <a:pt x="48006" y="335280"/>
                </a:moveTo>
                <a:lnTo>
                  <a:pt x="47244" y="337566"/>
                </a:lnTo>
                <a:lnTo>
                  <a:pt x="47598" y="336910"/>
                </a:lnTo>
                <a:lnTo>
                  <a:pt x="48006" y="335280"/>
                </a:lnTo>
                <a:close/>
              </a:path>
              <a:path w="620395" h="410845">
                <a:moveTo>
                  <a:pt x="47598" y="336910"/>
                </a:moveTo>
                <a:lnTo>
                  <a:pt x="47244" y="337566"/>
                </a:lnTo>
                <a:lnTo>
                  <a:pt x="47244" y="338063"/>
                </a:lnTo>
                <a:lnTo>
                  <a:pt x="47598" y="336910"/>
                </a:lnTo>
                <a:close/>
              </a:path>
              <a:path w="620395" h="410845">
                <a:moveTo>
                  <a:pt x="48006" y="336156"/>
                </a:moveTo>
                <a:lnTo>
                  <a:pt x="48006" y="335280"/>
                </a:lnTo>
                <a:lnTo>
                  <a:pt x="47598" y="336910"/>
                </a:lnTo>
                <a:lnTo>
                  <a:pt x="48006" y="336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bject 42"/>
          <p:cNvSpPr txBox="1"/>
          <p:nvPr/>
        </p:nvSpPr>
        <p:spPr>
          <a:xfrm>
            <a:off x="4572000" y="5032299"/>
            <a:ext cx="408822" cy="249353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lang="en-US" sz="154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 </a:t>
            </a:r>
            <a:endParaRPr sz="154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bject 13"/>
          <p:cNvSpPr/>
          <p:nvPr/>
        </p:nvSpPr>
        <p:spPr>
          <a:xfrm rot="16200000" flipH="1" flipV="1">
            <a:off x="4421476" y="5051176"/>
            <a:ext cx="69244" cy="225396"/>
          </a:xfrm>
          <a:custGeom>
            <a:avLst/>
            <a:gdLst/>
            <a:ahLst/>
            <a:cxnLst/>
            <a:rect l="l" t="t" r="r" b="b"/>
            <a:pathLst>
              <a:path w="76200" h="500379">
                <a:moveTo>
                  <a:pt x="76200" y="424433"/>
                </a:moveTo>
                <a:lnTo>
                  <a:pt x="47374" y="424145"/>
                </a:lnTo>
                <a:lnTo>
                  <a:pt x="47243" y="436625"/>
                </a:lnTo>
                <a:lnTo>
                  <a:pt x="28193" y="436625"/>
                </a:lnTo>
                <a:lnTo>
                  <a:pt x="28193" y="423953"/>
                </a:lnTo>
                <a:lnTo>
                  <a:pt x="0" y="423671"/>
                </a:lnTo>
                <a:lnTo>
                  <a:pt x="28193" y="481210"/>
                </a:lnTo>
                <a:lnTo>
                  <a:pt x="28193" y="436625"/>
                </a:lnTo>
                <a:lnTo>
                  <a:pt x="28326" y="423955"/>
                </a:lnTo>
                <a:lnTo>
                  <a:pt x="28326" y="481481"/>
                </a:lnTo>
                <a:lnTo>
                  <a:pt x="37337" y="499871"/>
                </a:lnTo>
                <a:lnTo>
                  <a:pt x="76200" y="424433"/>
                </a:lnTo>
                <a:close/>
              </a:path>
              <a:path w="76200" h="500379">
                <a:moveTo>
                  <a:pt x="47374" y="424145"/>
                </a:moveTo>
                <a:lnTo>
                  <a:pt x="28326" y="423955"/>
                </a:lnTo>
                <a:lnTo>
                  <a:pt x="28193" y="436625"/>
                </a:lnTo>
                <a:lnTo>
                  <a:pt x="47243" y="436625"/>
                </a:lnTo>
                <a:lnTo>
                  <a:pt x="47374" y="424145"/>
                </a:lnTo>
                <a:close/>
              </a:path>
              <a:path w="76200" h="500379">
                <a:moveTo>
                  <a:pt x="51816" y="0"/>
                </a:moveTo>
                <a:lnTo>
                  <a:pt x="32766" y="0"/>
                </a:lnTo>
                <a:lnTo>
                  <a:pt x="28326" y="423955"/>
                </a:lnTo>
                <a:lnTo>
                  <a:pt x="47374" y="424145"/>
                </a:lnTo>
                <a:lnTo>
                  <a:pt x="51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8035" y="5217120"/>
            <a:ext cx="809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245">
              <a:spcBef>
                <a:spcPts val="97"/>
              </a:spcBef>
            </a:pPr>
            <a:r>
              <a:rPr lang="en-GB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lang="en-GB" spc="-4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pc="-7" baseline="23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baseline="2314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bject 39"/>
          <p:cNvSpPr/>
          <p:nvPr/>
        </p:nvSpPr>
        <p:spPr>
          <a:xfrm flipH="1">
            <a:off x="6661174" y="6729452"/>
            <a:ext cx="977387" cy="76008"/>
          </a:xfrm>
          <a:custGeom>
            <a:avLst/>
            <a:gdLst/>
            <a:ahLst/>
            <a:cxnLst/>
            <a:rect l="l" t="t" r="r" b="b"/>
            <a:pathLst>
              <a:path w="1143000" h="76200">
                <a:moveTo>
                  <a:pt x="76200" y="28956"/>
                </a:moveTo>
                <a:lnTo>
                  <a:pt x="76200" y="0"/>
                </a:lnTo>
                <a:lnTo>
                  <a:pt x="0" y="38100"/>
                </a:lnTo>
                <a:lnTo>
                  <a:pt x="63246" y="69723"/>
                </a:lnTo>
                <a:lnTo>
                  <a:pt x="63246" y="28956"/>
                </a:lnTo>
                <a:lnTo>
                  <a:pt x="76200" y="28956"/>
                </a:lnTo>
                <a:close/>
              </a:path>
              <a:path w="1143000" h="76200">
                <a:moveTo>
                  <a:pt x="1143000" y="48006"/>
                </a:moveTo>
                <a:lnTo>
                  <a:pt x="1143000" y="28956"/>
                </a:lnTo>
                <a:lnTo>
                  <a:pt x="63246" y="28956"/>
                </a:lnTo>
                <a:lnTo>
                  <a:pt x="63246" y="48006"/>
                </a:lnTo>
                <a:lnTo>
                  <a:pt x="1143000" y="48006"/>
                </a:lnTo>
                <a:close/>
              </a:path>
              <a:path w="1143000" h="76200">
                <a:moveTo>
                  <a:pt x="76200" y="76200"/>
                </a:moveTo>
                <a:lnTo>
                  <a:pt x="76200" y="48006"/>
                </a:lnTo>
                <a:lnTo>
                  <a:pt x="63246" y="48006"/>
                </a:lnTo>
                <a:lnTo>
                  <a:pt x="63246" y="69723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rtl="0"/>
            <a:endParaRPr sz="19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bject 23"/>
          <p:cNvSpPr txBox="1"/>
          <p:nvPr/>
        </p:nvSpPr>
        <p:spPr>
          <a:xfrm>
            <a:off x="4572000" y="4519652"/>
            <a:ext cx="263406" cy="283208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2245">
              <a:spcBef>
                <a:spcPts val="97"/>
              </a:spcBef>
            </a:pPr>
            <a:r>
              <a:rPr sz="2640" spc="-7" baseline="-154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85" name="Picture 84" descr="IMG_4551.JPG">
            <a:extLst>
              <a:ext uri="{FF2B5EF4-FFF2-40B4-BE49-F238E27FC236}">
                <a16:creationId xmlns:a16="http://schemas.microsoft.com/office/drawing/2014/main" id="{25F0366B-D2E8-47C1-9094-BA6384B3FD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9148" y="7228082"/>
            <a:ext cx="529376" cy="498598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12B8A2D0-067C-4E11-B348-4D736F031C5E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EAB0C1B-2B71-494A-AE07-37333F1AB5F1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67" name="object 4">
                <a:extLst>
                  <a:ext uri="{FF2B5EF4-FFF2-40B4-BE49-F238E27FC236}">
                    <a16:creationId xmlns:a16="http://schemas.microsoft.com/office/drawing/2014/main" id="{89055E8D-501C-42DC-9EA5-DF6942D1E809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5">
                <a:extLst>
                  <a:ext uri="{FF2B5EF4-FFF2-40B4-BE49-F238E27FC236}">
                    <a16:creationId xmlns:a16="http://schemas.microsoft.com/office/drawing/2014/main" id="{47E13ED0-0BAF-466F-B2B6-6750DE34D5AC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74" name="object 6">
                <a:extLst>
                  <a:ext uri="{FF2B5EF4-FFF2-40B4-BE49-F238E27FC236}">
                    <a16:creationId xmlns:a16="http://schemas.microsoft.com/office/drawing/2014/main" id="{9E21B52B-298F-4F25-8427-18094A60B427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7">
                <a:extLst>
                  <a:ext uri="{FF2B5EF4-FFF2-40B4-BE49-F238E27FC236}">
                    <a16:creationId xmlns:a16="http://schemas.microsoft.com/office/drawing/2014/main" id="{0D3920DF-7D8F-44FF-AD0E-41EABBE03759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8">
                <a:extLst>
                  <a:ext uri="{FF2B5EF4-FFF2-40B4-BE49-F238E27FC236}">
                    <a16:creationId xmlns:a16="http://schemas.microsoft.com/office/drawing/2014/main" id="{C52ADB28-15D5-49B6-BFB7-D77B130F6F2B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D1CDE7CA-82FE-4E91-B1CD-FE87DF2381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63" name="object 6">
              <a:extLst>
                <a:ext uri="{FF2B5EF4-FFF2-40B4-BE49-F238E27FC236}">
                  <a16:creationId xmlns:a16="http://schemas.microsoft.com/office/drawing/2014/main" id="{DB16F814-8711-4DF2-82DD-192949165694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2584C4D4-F65C-4A1A-A732-A2EDABAAB6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37007" y="2587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52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937498" y="827873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 6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177992"/>
            <a:ext cx="74993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ar-IQ" sz="2800" dirty="0">
                <a:latin typeface="Arial" panose="020B0604020202020204" pitchFamily="34" charset="0"/>
                <a:cs typeface="Arial" panose="020B0604020202020204" pitchFamily="34" charset="0"/>
              </a:rPr>
              <a:t>The H</a:t>
            </a:r>
            <a:r>
              <a:rPr lang="ar-IQ" altLang="ar-IQ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ar-IQ" sz="2800" dirty="0">
                <a:latin typeface="Arial" panose="020B0604020202020204" pitchFamily="34" charset="0"/>
                <a:cs typeface="Arial" panose="020B0604020202020204" pitchFamily="34" charset="0"/>
              </a:rPr>
              <a:t>secretion can continue until the PH of tubular fluid reach </a:t>
            </a:r>
            <a:r>
              <a:rPr lang="en-US" altLang="ar-IQ" sz="28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limiting PH=4.5</a:t>
            </a:r>
            <a:r>
              <a:rPr lang="en-US" altLang="ar-IQ" sz="2800" dirty="0">
                <a:latin typeface="Arial" panose="020B0604020202020204" pitchFamily="34" charset="0"/>
                <a:cs typeface="Arial" panose="020B0604020202020204" pitchFamily="34" charset="0"/>
              </a:rPr>
              <a:t> this represents a limit to the ability of the tubular epithelium to secrete H</a:t>
            </a:r>
            <a:r>
              <a:rPr lang="ar-IQ" altLang="ar-IQ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ar-IQ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IQ" altLang="ar-IQ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ar-IQ" sz="2800" dirty="0">
                <a:latin typeface="Arial" panose="020B0604020202020204" pitchFamily="34" charset="0"/>
                <a:cs typeface="Arial" panose="020B0604020202020204" pitchFamily="34" charset="0"/>
              </a:rPr>
              <a:t>    If secreted H</a:t>
            </a:r>
            <a:r>
              <a:rPr lang="en-US" altLang="ar-IQ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ar-IQ" altLang="ar-IQ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ar-IQ" sz="2800" dirty="0">
                <a:latin typeface="Arial" panose="020B0604020202020204" pitchFamily="34" charset="0"/>
                <a:cs typeface="Arial" panose="020B0604020202020204" pitchFamily="34" charset="0"/>
              </a:rPr>
              <a:t>in urine is not buffered this limiting PH can reached rapidly, but actually there are important reaction in tubular fluid that remove H</a:t>
            </a:r>
            <a:r>
              <a:rPr lang="en-US" altLang="ar-IQ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ar-IQ" altLang="ar-IQ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ar-IQ" sz="2800" dirty="0">
                <a:latin typeface="Arial" panose="020B0604020202020204" pitchFamily="34" charset="0"/>
                <a:cs typeface="Arial" panose="020B0604020202020204" pitchFamily="34" charset="0"/>
              </a:rPr>
              <a:t>allowing acid secretion to continue</a:t>
            </a:r>
            <a:r>
              <a:rPr lang="ar-IQ" altLang="ar-IQ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ar-IQ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ar-IQ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ar-IQ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3 buffering mechanisms to transport the excess H</a:t>
            </a:r>
            <a:r>
              <a:rPr lang="ar-IQ" altLang="ar-IQ" sz="2800" baseline="30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ar-IQ" altLang="ar-IQ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ar-IQ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urine. </a:t>
            </a:r>
          </a:p>
        </p:txBody>
      </p:sp>
      <p:pic>
        <p:nvPicPr>
          <p:cNvPr id="25" name="Picture 24" descr="IMG_4551.JPG">
            <a:extLst>
              <a:ext uri="{FF2B5EF4-FFF2-40B4-BE49-F238E27FC236}">
                <a16:creationId xmlns:a16="http://schemas.microsoft.com/office/drawing/2014/main" id="{5C2EC2FE-9AAE-4DE5-9D15-C8576C96C8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3998" y="7016022"/>
            <a:ext cx="754525" cy="7106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05E6351-FF7A-40D2-9704-D5280C4AA848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377626A-CE28-42FE-A7C1-F4B6F66A85D3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8" name="object 4">
                <a:extLst>
                  <a:ext uri="{FF2B5EF4-FFF2-40B4-BE49-F238E27FC236}">
                    <a16:creationId xmlns:a16="http://schemas.microsoft.com/office/drawing/2014/main" id="{FE51B93F-D9B9-457D-AF57-0905B80DD7DD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5">
                <a:extLst>
                  <a:ext uri="{FF2B5EF4-FFF2-40B4-BE49-F238E27FC236}">
                    <a16:creationId xmlns:a16="http://schemas.microsoft.com/office/drawing/2014/main" id="{E027098B-4C36-45F9-BC18-2E7A7F0861F1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0" name="object 6">
                <a:extLst>
                  <a:ext uri="{FF2B5EF4-FFF2-40B4-BE49-F238E27FC236}">
                    <a16:creationId xmlns:a16="http://schemas.microsoft.com/office/drawing/2014/main" id="{DDC0F198-A18A-48CC-92A8-A97F9C40AFA6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7">
                <a:extLst>
                  <a:ext uri="{FF2B5EF4-FFF2-40B4-BE49-F238E27FC236}">
                    <a16:creationId xmlns:a16="http://schemas.microsoft.com/office/drawing/2014/main" id="{F6FC6D11-BD3D-4FE1-A135-D33361D01B27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8">
                <a:extLst>
                  <a:ext uri="{FF2B5EF4-FFF2-40B4-BE49-F238E27FC236}">
                    <a16:creationId xmlns:a16="http://schemas.microsoft.com/office/drawing/2014/main" id="{41C875A1-5CC4-4CD1-B1E2-AEED7BD9F361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FCA6E6B-16CA-481D-AD96-7BC84C57CE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23136F37-1A4D-4A8D-AD48-5FA62B3875C6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4DB10BC-767B-4564-A540-6B7582B663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37007" y="40120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74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947182" y="136068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 6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531507" y="1619540"/>
            <a:ext cx="8856984" cy="121275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ar-IQ" sz="3600" kern="0" dirty="0">
                <a:solidFill>
                  <a:srgbClr val="FF0000"/>
                </a:solidFill>
                <a:cs typeface="+mn-cs"/>
              </a:rPr>
              <a:t>1- carbonic acid- bicarbonate buffer system</a:t>
            </a:r>
            <a:r>
              <a:rPr lang="en-US" altLang="ar-IQ" sz="3600" kern="0" dirty="0">
                <a:solidFill>
                  <a:srgbClr val="002060"/>
                </a:solidFill>
              </a:rPr>
              <a:t>.(</a:t>
            </a:r>
            <a:r>
              <a:rPr lang="en-US" altLang="ar-IQ" sz="3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</a:t>
            </a:r>
            <a:r>
              <a:rPr lang="en-US" altLang="ar-IQ" sz="36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ar-IQ" sz="36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ar-IQ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H</a:t>
            </a:r>
            <a:r>
              <a:rPr lang="en-US" altLang="ar-IQ" sz="28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altLang="ar-IQ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</a:t>
            </a:r>
            <a:r>
              <a:rPr lang="en-US" altLang="ar-IQ" sz="28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en-US" altLang="ar-IQ" sz="36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ar-IQ" sz="3600" kern="0" dirty="0">
                <a:solidFill>
                  <a:srgbClr val="002060"/>
                </a:solidFill>
              </a:rPr>
              <a:t>)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185823" y="2564353"/>
            <a:ext cx="9144000" cy="1471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1" algn="l" rtl="0"/>
            <a:endParaRPr lang="en-US" altLang="ar-IQ" sz="28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l" rt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ar-IQ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CO</a:t>
            </a:r>
            <a:r>
              <a:rPr lang="en-US" altLang="ar-IQ" sz="28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ar-IQ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</a:t>
            </a:r>
            <a:r>
              <a:rPr lang="en-US" altLang="ar-IQ" sz="28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ar-IQ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combine to form this buffer system </a:t>
            </a:r>
            <a:r>
              <a:rPr lang="en-US" altLang="ar-IQ" sz="28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protect against PH changes due to respiratory problems in which there is an excess or shortage of CO</a:t>
            </a:r>
            <a:r>
              <a:rPr lang="en-US" altLang="ar-IQ" sz="2800" kern="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1257300" lvl="2" indent="-342900" algn="l" rtl="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ar-IQ" sz="2800" kern="0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ar-IQ" sz="28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Role of intercalated cells in acidosis and alkalosis – these are located in between principal cells of the </a:t>
            </a:r>
            <a:r>
              <a:rPr lang="en-US" altLang="ar-IQ" sz="2800" kern="0" dirty="0">
                <a:solidFill>
                  <a:srgbClr val="FF0000"/>
                </a:solidFill>
                <a:latin typeface="Arial" panose="020B0604020202020204" pitchFamily="34" charset="0"/>
              </a:rPr>
              <a:t>distal tubule </a:t>
            </a:r>
            <a:r>
              <a:rPr lang="en-US" altLang="ar-IQ" sz="28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and have high amounts of </a:t>
            </a:r>
            <a:r>
              <a:rPr lang="en-US" altLang="ar-IQ" sz="2800" kern="0" dirty="0">
                <a:solidFill>
                  <a:srgbClr val="002060"/>
                </a:solidFill>
                <a:latin typeface="Arial" panose="020B0604020202020204" pitchFamily="34" charset="0"/>
              </a:rPr>
              <a:t>carbonic anhydrase</a:t>
            </a:r>
            <a:r>
              <a:rPr lang="en-US" altLang="ar-IQ" sz="28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. Movement occurs </a:t>
            </a:r>
            <a:r>
              <a:rPr lang="en-US" altLang="ar-IQ" sz="2800" kern="0" dirty="0">
                <a:solidFill>
                  <a:srgbClr val="C00000"/>
                </a:solidFill>
                <a:latin typeface="Arial" panose="020B0604020202020204" pitchFamily="34" charset="0"/>
              </a:rPr>
              <a:t>via H</a:t>
            </a:r>
            <a:r>
              <a:rPr lang="en-US" altLang="ar-IQ" sz="2800" kern="0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+</a:t>
            </a:r>
            <a:r>
              <a:rPr lang="en-US" altLang="ar-IQ" sz="2800" kern="0" dirty="0">
                <a:solidFill>
                  <a:srgbClr val="C00000"/>
                </a:solidFill>
                <a:latin typeface="Arial" panose="020B0604020202020204" pitchFamily="34" charset="0"/>
              </a:rPr>
              <a:t>-ATPase and H</a:t>
            </a:r>
            <a:r>
              <a:rPr lang="en-US" altLang="ar-IQ" sz="2800" kern="0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+</a:t>
            </a:r>
            <a:r>
              <a:rPr lang="en-US" altLang="ar-IQ" sz="2800" kern="0" dirty="0">
                <a:solidFill>
                  <a:srgbClr val="C00000"/>
                </a:solidFill>
                <a:latin typeface="Arial" panose="020B0604020202020204" pitchFamily="34" charset="0"/>
              </a:rPr>
              <a:t>-K</a:t>
            </a:r>
            <a:r>
              <a:rPr lang="en-US" altLang="ar-IQ" sz="2800" kern="0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+</a:t>
            </a:r>
            <a:r>
              <a:rPr lang="en-US" altLang="ar-IQ" sz="2800" kern="0" dirty="0">
                <a:solidFill>
                  <a:srgbClr val="C00000"/>
                </a:solidFill>
                <a:latin typeface="Arial" panose="020B0604020202020204" pitchFamily="34" charset="0"/>
              </a:rPr>
              <a:t>-ATPase</a:t>
            </a:r>
            <a:endParaRPr lang="en-US" altLang="ar-IQ" sz="28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None/>
            </a:pPr>
            <a:endParaRPr lang="en-US" altLang="ar-IQ" sz="28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 descr="IMG_4551.JPG">
            <a:extLst>
              <a:ext uri="{FF2B5EF4-FFF2-40B4-BE49-F238E27FC236}">
                <a16:creationId xmlns:a16="http://schemas.microsoft.com/office/drawing/2014/main" id="{B2C63CC4-659F-4994-B668-3E40B869A4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8932" y="7086600"/>
            <a:ext cx="679591" cy="6400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A44F42B-A0D9-4E17-B43B-C971CDF60750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7FB123B-7AD6-48C2-BA9F-0F3A22F5E4BD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9" name="object 4">
                <a:extLst>
                  <a:ext uri="{FF2B5EF4-FFF2-40B4-BE49-F238E27FC236}">
                    <a16:creationId xmlns:a16="http://schemas.microsoft.com/office/drawing/2014/main" id="{D022F7EB-8822-4BE2-81F0-7E7F2FD24483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C16B9A9C-ECB4-4D91-AB22-2A7436FADE83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1" name="object 6">
                <a:extLst>
                  <a:ext uri="{FF2B5EF4-FFF2-40B4-BE49-F238E27FC236}">
                    <a16:creationId xmlns:a16="http://schemas.microsoft.com/office/drawing/2014/main" id="{B957BD1C-BF4E-401F-9B65-5FD2744C0FFF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7">
                <a:extLst>
                  <a:ext uri="{FF2B5EF4-FFF2-40B4-BE49-F238E27FC236}">
                    <a16:creationId xmlns:a16="http://schemas.microsoft.com/office/drawing/2014/main" id="{F1ED722A-D65A-42FE-B59D-23B41FFD5EFB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8">
                <a:extLst>
                  <a:ext uri="{FF2B5EF4-FFF2-40B4-BE49-F238E27FC236}">
                    <a16:creationId xmlns:a16="http://schemas.microsoft.com/office/drawing/2014/main" id="{459BA161-7F83-4DC8-BDE2-C2D694E9630B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B8F5F1D1-F66A-4C89-86E3-69A61D9F8C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D8D35EB5-7D06-4D93-BFA6-959D46149DC9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D2AA725-45A7-4469-B970-39A446BEEF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11325" y="53034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9116362" y="823698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LO1</a:t>
            </a:r>
            <a:endParaRPr kumimoji="0" lang="en-GB" sz="26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5008566" y="3268235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DC78C0-8282-4AB9-A08F-C8F360AA76CB}"/>
              </a:ext>
            </a:extLst>
          </p:cNvPr>
          <p:cNvSpPr/>
          <p:nvPr/>
        </p:nvSpPr>
        <p:spPr>
          <a:xfrm rot="16200000">
            <a:off x="7512498" y="4144936"/>
            <a:ext cx="3180882" cy="1297623"/>
          </a:xfrm>
          <a:custGeom>
            <a:avLst/>
            <a:gdLst>
              <a:gd name="connsiteX0" fmla="*/ 0 w 3717915"/>
              <a:gd name="connsiteY0" fmla="*/ 264960 h 1056249"/>
              <a:gd name="connsiteX1" fmla="*/ 3077194 w 3717915"/>
              <a:gd name="connsiteY1" fmla="*/ 264960 h 1056249"/>
              <a:gd name="connsiteX2" fmla="*/ 3077194 w 3717915"/>
              <a:gd name="connsiteY2" fmla="*/ 0 h 1056249"/>
              <a:gd name="connsiteX3" fmla="*/ 3717915 w 3717915"/>
              <a:gd name="connsiteY3" fmla="*/ 528125 h 1056249"/>
              <a:gd name="connsiteX4" fmla="*/ 3077194 w 3717915"/>
              <a:gd name="connsiteY4" fmla="*/ 1056249 h 1056249"/>
              <a:gd name="connsiteX5" fmla="*/ 3077194 w 3717915"/>
              <a:gd name="connsiteY5" fmla="*/ 791289 h 1056249"/>
              <a:gd name="connsiteX6" fmla="*/ 0 w 3717915"/>
              <a:gd name="connsiteY6" fmla="*/ 791289 h 1056249"/>
              <a:gd name="connsiteX7" fmla="*/ 0 w 3717915"/>
              <a:gd name="connsiteY7" fmla="*/ 264960 h 105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7915" h="1056249">
                <a:moveTo>
                  <a:pt x="0" y="264960"/>
                </a:moveTo>
                <a:lnTo>
                  <a:pt x="3077194" y="264960"/>
                </a:lnTo>
                <a:lnTo>
                  <a:pt x="3077194" y="0"/>
                </a:lnTo>
                <a:lnTo>
                  <a:pt x="3717915" y="528125"/>
                </a:lnTo>
                <a:lnTo>
                  <a:pt x="3077194" y="1056249"/>
                </a:lnTo>
                <a:lnTo>
                  <a:pt x="3077194" y="791289"/>
                </a:lnTo>
                <a:lnTo>
                  <a:pt x="0" y="791289"/>
                </a:lnTo>
                <a:lnTo>
                  <a:pt x="0" y="26496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96230" rIns="720000" bIns="396231" numCol="1" spcCol="1270" anchor="ctr" anchorCtr="0">
            <a:noAutofit/>
          </a:bodyPr>
          <a:lstStyle/>
          <a:p>
            <a:pPr marL="0" marR="0" lvl="0" indent="0" algn="r" defTabSz="12223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Plasma pH (</a:t>
            </a:r>
            <a:r>
              <a:rPr kumimoji="0" lang="en-US" sz="242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Alkalaemia</a:t>
            </a:r>
            <a:r>
              <a:rPr kumimoji="0" lang="en-US" sz="242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GB" sz="24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6CC6110-73A2-420A-9804-BBF30B5EE54D}"/>
              </a:ext>
            </a:extLst>
          </p:cNvPr>
          <p:cNvSpPr/>
          <p:nvPr/>
        </p:nvSpPr>
        <p:spPr>
          <a:xfrm rot="5400000">
            <a:off x="-623260" y="4327347"/>
            <a:ext cx="3180884" cy="1477164"/>
          </a:xfrm>
          <a:custGeom>
            <a:avLst/>
            <a:gdLst>
              <a:gd name="connsiteX0" fmla="*/ 0 w 3717915"/>
              <a:gd name="connsiteY0" fmla="*/ 264960 h 1056249"/>
              <a:gd name="connsiteX1" fmla="*/ 3077194 w 3717915"/>
              <a:gd name="connsiteY1" fmla="*/ 264960 h 1056249"/>
              <a:gd name="connsiteX2" fmla="*/ 3077194 w 3717915"/>
              <a:gd name="connsiteY2" fmla="*/ 0 h 1056249"/>
              <a:gd name="connsiteX3" fmla="*/ 3717915 w 3717915"/>
              <a:gd name="connsiteY3" fmla="*/ 528125 h 1056249"/>
              <a:gd name="connsiteX4" fmla="*/ 3077194 w 3717915"/>
              <a:gd name="connsiteY4" fmla="*/ 1056249 h 1056249"/>
              <a:gd name="connsiteX5" fmla="*/ 3077194 w 3717915"/>
              <a:gd name="connsiteY5" fmla="*/ 791289 h 1056249"/>
              <a:gd name="connsiteX6" fmla="*/ 0 w 3717915"/>
              <a:gd name="connsiteY6" fmla="*/ 791289 h 1056249"/>
              <a:gd name="connsiteX7" fmla="*/ 0 w 3717915"/>
              <a:gd name="connsiteY7" fmla="*/ 264960 h 105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7915" h="1056249">
                <a:moveTo>
                  <a:pt x="0" y="264960"/>
                </a:moveTo>
                <a:lnTo>
                  <a:pt x="3077194" y="264960"/>
                </a:lnTo>
                <a:lnTo>
                  <a:pt x="3077194" y="0"/>
                </a:lnTo>
                <a:lnTo>
                  <a:pt x="3717915" y="528125"/>
                </a:lnTo>
                <a:lnTo>
                  <a:pt x="3077194" y="1056249"/>
                </a:lnTo>
                <a:lnTo>
                  <a:pt x="3077194" y="791289"/>
                </a:lnTo>
                <a:lnTo>
                  <a:pt x="0" y="791289"/>
                </a:lnTo>
                <a:lnTo>
                  <a:pt x="0" y="26496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96229" rIns="720000" bIns="396232" numCol="1" spcCol="1270" anchor="ctr" anchorCtr="0">
            <a:noAutofit/>
          </a:bodyPr>
          <a:lstStyle/>
          <a:p>
            <a:pPr marL="0" marR="0" lvl="0" indent="0" algn="r" defTabSz="12223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Plasma pH (</a:t>
            </a:r>
            <a:r>
              <a:rPr kumimoji="0" lang="en-US" sz="242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Acidaemia</a:t>
            </a:r>
            <a:r>
              <a:rPr kumimoji="0" lang="en-US" sz="242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GB" sz="24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271" y="825278"/>
            <a:ext cx="3762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Acid-base balance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439280"/>
            <a:ext cx="838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 plasma pH is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7.38-7.42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ar-IQ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nmol.l</a:t>
            </a:r>
            <a:r>
              <a:rPr kumimoji="0" lang="en-GB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BC2297-F0AB-4022-9382-9713D5432975}"/>
              </a:ext>
            </a:extLst>
          </p:cNvPr>
          <p:cNvGrpSpPr/>
          <p:nvPr/>
        </p:nvGrpSpPr>
        <p:grpSpPr>
          <a:xfrm>
            <a:off x="1561401" y="3316908"/>
            <a:ext cx="6402717" cy="3464892"/>
            <a:chOff x="1561401" y="3316908"/>
            <a:chExt cx="6402717" cy="3464892"/>
          </a:xfrm>
        </p:grpSpPr>
        <p:sp>
          <p:nvSpPr>
            <p:cNvPr id="17" name="Rectangle: Diagonal Corners Rounded 16">
              <a:extLst>
                <a:ext uri="{FF2B5EF4-FFF2-40B4-BE49-F238E27FC236}">
                  <a16:creationId xmlns:a16="http://schemas.microsoft.com/office/drawing/2014/main" id="{F68B498B-3E6E-4865-A480-DB3DC984042F}"/>
                </a:ext>
              </a:extLst>
            </p:cNvPr>
            <p:cNvSpPr/>
            <p:nvPr/>
          </p:nvSpPr>
          <p:spPr>
            <a:xfrm>
              <a:off x="1561401" y="3316908"/>
              <a:ext cx="6402717" cy="2953677"/>
            </a:xfrm>
            <a:prstGeom prst="round2DiagRect">
              <a:avLst>
                <a:gd name="adj1" fmla="val 0"/>
                <a:gd name="adj2" fmla="val 1667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numCol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8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E1AF8FE-10DF-4D91-AB86-FBA99F36FADF}"/>
                </a:ext>
              </a:extLst>
            </p:cNvPr>
            <p:cNvSpPr/>
            <p:nvPr/>
          </p:nvSpPr>
          <p:spPr>
            <a:xfrm>
              <a:off x="1604274" y="3600918"/>
              <a:ext cx="3322960" cy="3180882"/>
            </a:xfrm>
            <a:custGeom>
              <a:avLst/>
              <a:gdLst>
                <a:gd name="connsiteX0" fmla="*/ 0 w 2746248"/>
                <a:gd name="connsiteY0" fmla="*/ 0 h 2891711"/>
                <a:gd name="connsiteX1" fmla="*/ 2746248 w 2746248"/>
                <a:gd name="connsiteY1" fmla="*/ 0 h 2891711"/>
                <a:gd name="connsiteX2" fmla="*/ 2746248 w 2746248"/>
                <a:gd name="connsiteY2" fmla="*/ 2891711 h 2891711"/>
                <a:gd name="connsiteX3" fmla="*/ 0 w 2746248"/>
                <a:gd name="connsiteY3" fmla="*/ 2891711 h 2891711"/>
                <a:gd name="connsiteX4" fmla="*/ 0 w 2746248"/>
                <a:gd name="connsiteY4" fmla="*/ 0 h 289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6248" h="2891711">
                  <a:moveTo>
                    <a:pt x="0" y="0"/>
                  </a:moveTo>
                  <a:lnTo>
                    <a:pt x="2746248" y="0"/>
                  </a:lnTo>
                  <a:lnTo>
                    <a:pt x="2746248" y="2891711"/>
                  </a:lnTo>
                  <a:lnTo>
                    <a:pt x="0" y="289171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17348" bIns="117348" numCol="1" spcCol="127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•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Less than 7.38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Acidaemia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(acidosis)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D387BC5-CC0C-4EE8-B9B4-203B2465CE10}"/>
                </a:ext>
              </a:extLst>
            </p:cNvPr>
            <p:cNvSpPr/>
            <p:nvPr/>
          </p:nvSpPr>
          <p:spPr>
            <a:xfrm>
              <a:off x="4607340" y="3492346"/>
              <a:ext cx="3322960" cy="3180882"/>
            </a:xfrm>
            <a:custGeom>
              <a:avLst/>
              <a:gdLst>
                <a:gd name="connsiteX0" fmla="*/ 0 w 2746248"/>
                <a:gd name="connsiteY0" fmla="*/ 0 h 2891711"/>
                <a:gd name="connsiteX1" fmla="*/ 2746248 w 2746248"/>
                <a:gd name="connsiteY1" fmla="*/ 0 h 2891711"/>
                <a:gd name="connsiteX2" fmla="*/ 2746248 w 2746248"/>
                <a:gd name="connsiteY2" fmla="*/ 2891711 h 2891711"/>
                <a:gd name="connsiteX3" fmla="*/ 0 w 2746248"/>
                <a:gd name="connsiteY3" fmla="*/ 2891711 h 2891711"/>
                <a:gd name="connsiteX4" fmla="*/ 0 w 2746248"/>
                <a:gd name="connsiteY4" fmla="*/ 0 h 289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6248" h="2891711">
                  <a:moveTo>
                    <a:pt x="0" y="0"/>
                  </a:moveTo>
                  <a:lnTo>
                    <a:pt x="2746248" y="0"/>
                  </a:lnTo>
                  <a:lnTo>
                    <a:pt x="2746248" y="2891711"/>
                  </a:lnTo>
                  <a:lnTo>
                    <a:pt x="0" y="289171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17348" bIns="117348" numCol="1" spcCol="127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• Greater than 7.42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Alkalaemia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(alkalosis)</a:t>
              </a: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4453023" y="3541089"/>
              <a:ext cx="0" cy="240796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BD0AB1A-D9A9-40D6-BCDA-76FD00C548B4}"/>
              </a:ext>
            </a:extLst>
          </p:cNvPr>
          <p:cNvSpPr txBox="1"/>
          <p:nvPr/>
        </p:nvSpPr>
        <p:spPr>
          <a:xfrm>
            <a:off x="62785" y="6677042"/>
            <a:ext cx="99328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/>
              <a:t>so death of cells outside this normal range a pH of 6.4 </a:t>
            </a:r>
          </a:p>
          <a:p>
            <a:pPr algn="ctr"/>
            <a:r>
              <a:rPr lang="en-US" sz="2600" b="1" dirty="0"/>
              <a:t>is incompatible with life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1E2B4E-9FB2-443A-A7E3-BFDD500B43AB}"/>
              </a:ext>
            </a:extLst>
          </p:cNvPr>
          <p:cNvSpPr txBox="1"/>
          <p:nvPr/>
        </p:nvSpPr>
        <p:spPr>
          <a:xfrm>
            <a:off x="228600" y="1569342"/>
            <a:ext cx="9448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PH:  </a:t>
            </a:r>
            <a:r>
              <a:rPr lang="en-US" sz="2600" b="1" dirty="0"/>
              <a:t>Is the negative log.  of the free hydrogen ion concentration to the base 10 so a change of 1 pH equal to ten fold H+ conc.</a:t>
            </a:r>
          </a:p>
        </p:txBody>
      </p:sp>
      <p:pic>
        <p:nvPicPr>
          <p:cNvPr id="25" name="Picture 24" descr="IMG_4551.JPG">
            <a:extLst>
              <a:ext uri="{FF2B5EF4-FFF2-40B4-BE49-F238E27FC236}">
                <a16:creationId xmlns:a16="http://schemas.microsoft.com/office/drawing/2014/main" id="{3A46D551-60FC-4085-9454-301FF5E37E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7664" y="7094822"/>
            <a:ext cx="670860" cy="63185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53E0B01-55D7-48B3-9182-93652C92853C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6A2474A-5B73-44AC-86F5-751F08B15F1E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9" name="object 4">
                <a:extLst>
                  <a:ext uri="{FF2B5EF4-FFF2-40B4-BE49-F238E27FC236}">
                    <a16:creationId xmlns:a16="http://schemas.microsoft.com/office/drawing/2014/main" id="{7CB6E2BE-0ED3-4E39-A2DF-4E8D62DD6EDA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B5CE36F9-2365-488F-8DA5-285B9479F17B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42" name="object 6">
                <a:extLst>
                  <a:ext uri="{FF2B5EF4-FFF2-40B4-BE49-F238E27FC236}">
                    <a16:creationId xmlns:a16="http://schemas.microsoft.com/office/drawing/2014/main" id="{06479A91-2B2A-4D98-BB61-7D5ACE3D2007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7">
                <a:extLst>
                  <a:ext uri="{FF2B5EF4-FFF2-40B4-BE49-F238E27FC236}">
                    <a16:creationId xmlns:a16="http://schemas.microsoft.com/office/drawing/2014/main" id="{66A74582-24A6-4254-A493-1DEA9EE39F03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8">
                <a:extLst>
                  <a:ext uri="{FF2B5EF4-FFF2-40B4-BE49-F238E27FC236}">
                    <a16:creationId xmlns:a16="http://schemas.microsoft.com/office/drawing/2014/main" id="{AF640235-1877-4F75-BA9E-D23CC8DD5C8D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2999EB1D-49DA-4A1D-B91A-5488B2DE3B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8" name="object 6">
              <a:extLst>
                <a:ext uri="{FF2B5EF4-FFF2-40B4-BE49-F238E27FC236}">
                  <a16:creationId xmlns:a16="http://schemas.microsoft.com/office/drawing/2014/main" id="{F9433E07-324B-410A-9561-A03FFDCFB971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C9FF2803-506B-434E-8710-182770E86C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29431" y="52162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7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4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9939" y="-457200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9075907" y="1219200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 6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1000" y="1915630"/>
            <a:ext cx="882015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rtl="0" eaLnBrk="1" hangingPunct="1"/>
            <a:r>
              <a:rPr lang="en-US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In distal tubule and collecting duct, H</a:t>
            </a:r>
            <a:r>
              <a:rPr lang="en-US" altLang="ar-IQ" sz="28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ar-IQ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ion is secreted by ATP dependent protein pump</a:t>
            </a:r>
            <a:r>
              <a:rPr lang="ar-IQ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0" eaLnBrk="1" hangingPunct="1"/>
            <a:r>
              <a:rPr lang="en-US" altLang="ar-IQ" sz="2800" b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Aldosteron</a:t>
            </a:r>
            <a:r>
              <a:rPr lang="en-US" altLang="ar-IQ" sz="28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→↑H</a:t>
            </a:r>
            <a:r>
              <a:rPr lang="en-US" altLang="ar-IQ" sz="28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 secretion by these pumps. </a:t>
            </a:r>
          </a:p>
          <a:p>
            <a:pPr algn="just" rtl="0" eaLnBrk="1" hangingPunct="1"/>
            <a:r>
              <a:rPr lang="en-US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The intercalated cells in collecting duct containing</a:t>
            </a:r>
            <a:r>
              <a:rPr lang="ar-IQ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a lot of carbonic anhydrase and </a:t>
            </a:r>
            <a:r>
              <a:rPr lang="en-US" altLang="ar-IQ" sz="28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ar-IQ" sz="2800" b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tubulovesical</a:t>
            </a:r>
            <a:r>
              <a:rPr lang="en-US" altLang="ar-IQ" sz="28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structures) </a:t>
            </a:r>
            <a:r>
              <a:rPr lang="en-US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which are important in H</a:t>
            </a:r>
            <a:r>
              <a:rPr lang="ar-IQ" altLang="ar-IQ" sz="28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ar-IQ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secretion.</a:t>
            </a:r>
          </a:p>
          <a:p>
            <a:pPr algn="just" rtl="0" eaLnBrk="1" hangingPunct="1"/>
            <a:r>
              <a:rPr lang="en-US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  These structures </a:t>
            </a:r>
            <a:r>
              <a:rPr lang="en-US" altLang="ar-IQ" sz="28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acidosis</a:t>
            </a:r>
            <a:r>
              <a:rPr lang="en-US" altLang="ar-IQ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will insert in </a:t>
            </a:r>
            <a:r>
              <a:rPr lang="en-US" altLang="ar-IQ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lumenʼs</a:t>
            </a:r>
            <a:r>
              <a:rPr lang="en-US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 cell membrane →↑no. of H</a:t>
            </a:r>
            <a:r>
              <a:rPr lang="en-US" altLang="ar-IQ" sz="28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 pumps. </a:t>
            </a:r>
          </a:p>
          <a:p>
            <a:pPr algn="just" rtl="0" eaLnBrk="1" hangingPunct="1"/>
            <a:r>
              <a:rPr lang="en-US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  The intercalated cells contain an ion exchange protein </a:t>
            </a:r>
            <a:r>
              <a:rPr lang="en-US" altLang="ar-IQ" sz="28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Band-3</a:t>
            </a:r>
            <a:r>
              <a:rPr lang="en-US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ar-IQ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basolateral cell membrane </a:t>
            </a:r>
            <a:r>
              <a:rPr lang="en-US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this protein facilitates the transport of  HCO</a:t>
            </a:r>
            <a:r>
              <a:rPr lang="en-US" altLang="ar-IQ" sz="28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ar-IQ" sz="28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 to ISF in exchange with Cl</a:t>
            </a:r>
            <a:r>
              <a:rPr lang="en-US" altLang="ar-IQ" sz="28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ar-IQ" sz="2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 descr="IMG_4551.JPG">
            <a:extLst>
              <a:ext uri="{FF2B5EF4-FFF2-40B4-BE49-F238E27FC236}">
                <a16:creationId xmlns:a16="http://schemas.microsoft.com/office/drawing/2014/main" id="{FC4856C3-2D1A-45BF-9A46-2533A26BC7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6400" y="7103050"/>
            <a:ext cx="662124" cy="62362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5247883-DD47-46AA-A762-2EBF49827254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0409F4-5C76-4197-84ED-65D44C7D6E94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7" name="object 4">
                <a:extLst>
                  <a:ext uri="{FF2B5EF4-FFF2-40B4-BE49-F238E27FC236}">
                    <a16:creationId xmlns:a16="http://schemas.microsoft.com/office/drawing/2014/main" id="{59A477BE-E7AC-442B-ABF5-239BBFE84734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5">
                <a:extLst>
                  <a:ext uri="{FF2B5EF4-FFF2-40B4-BE49-F238E27FC236}">
                    <a16:creationId xmlns:a16="http://schemas.microsoft.com/office/drawing/2014/main" id="{93920BEC-67C6-421E-A43C-BC7F12B47F7C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29" name="object 6">
                <a:extLst>
                  <a:ext uri="{FF2B5EF4-FFF2-40B4-BE49-F238E27FC236}">
                    <a16:creationId xmlns:a16="http://schemas.microsoft.com/office/drawing/2014/main" id="{06C22481-04B3-47C2-B179-53C183730DAD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77AC4F0B-F21D-4F17-87B1-6538DF8D4934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D5EC6274-F300-4CAF-9CFD-CD8266D6B568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A00926D-D7E4-440C-8FAC-48ABD5C51A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05008A79-918C-4EC2-B48D-0B46B191370E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35F0642-AF1C-4FE9-B716-2A50D0D9D6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19991" y="-7596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37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7175" y="770242"/>
            <a:ext cx="8146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IQ" sz="2800" kern="0" dirty="0">
                <a:solidFill>
                  <a:srgbClr val="FF0000"/>
                </a:solidFill>
              </a:rPr>
              <a:t>carbonic acid- bicarbonate buffer system</a:t>
            </a:r>
            <a:r>
              <a:rPr lang="en-US" altLang="ar-IQ" sz="2800" kern="0" dirty="0">
                <a:solidFill>
                  <a:srgbClr val="002060"/>
                </a:solidFill>
              </a:rPr>
              <a:t>.(Intercalated cells)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471452" y="63104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 6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4" t="25000" r="1420" b="8333"/>
          <a:stretch/>
        </p:blipFill>
        <p:spPr bwMode="auto">
          <a:xfrm>
            <a:off x="5290676" y="1724349"/>
            <a:ext cx="4343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1" t="24999" r="46798" b="7143"/>
          <a:stretch/>
        </p:blipFill>
        <p:spPr bwMode="auto">
          <a:xfrm>
            <a:off x="639903" y="1724349"/>
            <a:ext cx="419100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0497" y="6175219"/>
            <a:ext cx="4448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Type A intercalated cells function in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acidosis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ar-IQ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ar-IQ" sz="20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excreted and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ar-IQ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ar-IQ" sz="2000" kern="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ar-IQ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HCO</a:t>
            </a:r>
            <a:r>
              <a:rPr lang="en-US" altLang="ar-IQ" sz="2000" kern="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ar-IQ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ar-IQ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ar-IQ" sz="2000" kern="0" dirty="0">
                <a:latin typeface="Arial" panose="020B0604020202020204" pitchFamily="34" charset="0"/>
                <a:cs typeface="Arial" panose="020B0604020202020204" pitchFamily="34" charset="0"/>
              </a:rPr>
              <a:t>are reabsorbed</a:t>
            </a:r>
            <a:r>
              <a:rPr lang="en-US" altLang="ar-IQ" sz="2000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5471" y="6022819"/>
            <a:ext cx="4448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Type B intercalated cells function in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alkalosis </a:t>
            </a:r>
          </a:p>
          <a:p>
            <a:r>
              <a:rPr lang="en-US" altLang="ar-IQ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ar-IQ" sz="20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ar-IQ" sz="2000" kern="0" dirty="0">
                <a:latin typeface="Arial" panose="020B0604020202020204" pitchFamily="34" charset="0"/>
              </a:rPr>
              <a:t>reabsorbed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ar-IQ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ar-IQ" sz="2000" kern="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ar-IQ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HCO</a:t>
            </a:r>
            <a:r>
              <a:rPr lang="en-US" altLang="ar-IQ" sz="2000" kern="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ar-IQ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ar-IQ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ar-IQ" sz="2000" kern="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excreted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IMG_4551.JPG">
            <a:extLst>
              <a:ext uri="{FF2B5EF4-FFF2-40B4-BE49-F238E27FC236}">
                <a16:creationId xmlns:a16="http://schemas.microsoft.com/office/drawing/2014/main" id="{537D82E3-CA1B-4A43-89ED-A406A83791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7072" y="7141360"/>
            <a:ext cx="621451" cy="58532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76E89DB-6C56-48CE-ACD8-7E733D81EF2B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FFD0C19-8BDC-48D8-8194-0D36D7883834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1" name="object 4">
                <a:extLst>
                  <a:ext uri="{FF2B5EF4-FFF2-40B4-BE49-F238E27FC236}">
                    <a16:creationId xmlns:a16="http://schemas.microsoft.com/office/drawing/2014/main" id="{2B68DB9E-5B49-456A-BB22-0D2351BE795F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91B21EA5-C1E0-407E-BE3E-B771FB5D158C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3" name="object 6">
                <a:extLst>
                  <a:ext uri="{FF2B5EF4-FFF2-40B4-BE49-F238E27FC236}">
                    <a16:creationId xmlns:a16="http://schemas.microsoft.com/office/drawing/2014/main" id="{7C7C3FC1-FEA0-49FD-A4F3-2CA21477B1E9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7">
                <a:extLst>
                  <a:ext uri="{FF2B5EF4-FFF2-40B4-BE49-F238E27FC236}">
                    <a16:creationId xmlns:a16="http://schemas.microsoft.com/office/drawing/2014/main" id="{02C16F76-F0EE-4E19-83D2-84345EC4ACEE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8">
                <a:extLst>
                  <a:ext uri="{FF2B5EF4-FFF2-40B4-BE49-F238E27FC236}">
                    <a16:creationId xmlns:a16="http://schemas.microsoft.com/office/drawing/2014/main" id="{2BD4179E-BEB6-45B3-BD5F-A7ED4E65356F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7C4BE03-A631-409D-8F34-360D9DAF46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DD9A8A50-57EC-4772-8B56-FD2BA266E137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0336196B-7EE2-4C32-AF3A-35DC65F814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60495" y="64544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22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9597" y="1179385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888514" y="826601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 6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2641" y="1877714"/>
            <a:ext cx="9658491" cy="41954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2" algn="l" rtl="0"/>
            <a:r>
              <a:rPr lang="en-US" altLang="ar-IQ" sz="2600" kern="0" dirty="0">
                <a:solidFill>
                  <a:sysClr val="windowText" lastClr="000000"/>
                </a:solidFill>
              </a:rPr>
              <a:t>Dihydrogen phosphate (H</a:t>
            </a:r>
            <a:r>
              <a:rPr lang="en-US" altLang="ar-IQ" sz="2600" kern="0" baseline="-25000" dirty="0">
                <a:solidFill>
                  <a:sysClr val="windowText" lastClr="000000"/>
                </a:solidFill>
              </a:rPr>
              <a:t>2</a:t>
            </a:r>
            <a:r>
              <a:rPr lang="en-US" altLang="ar-IQ" sz="2600" kern="0" dirty="0">
                <a:solidFill>
                  <a:sysClr val="windowText" lastClr="000000"/>
                </a:solidFill>
              </a:rPr>
              <a:t>PO</a:t>
            </a:r>
            <a:r>
              <a:rPr lang="en-US" altLang="ar-IQ" sz="2600" kern="0" baseline="-25000" dirty="0">
                <a:solidFill>
                  <a:sysClr val="windowText" lastClr="000000"/>
                </a:solidFill>
              </a:rPr>
              <a:t>4</a:t>
            </a:r>
            <a:r>
              <a:rPr lang="en-US" altLang="ar-IQ" sz="2600" kern="0" baseline="30000" dirty="0">
                <a:solidFill>
                  <a:sysClr val="windowText" lastClr="000000"/>
                </a:solidFill>
              </a:rPr>
              <a:t>-</a:t>
            </a:r>
            <a:r>
              <a:rPr lang="en-US" altLang="ar-IQ" sz="2600" kern="0" dirty="0">
                <a:solidFill>
                  <a:sysClr val="windowText" lastClr="000000"/>
                </a:solidFill>
              </a:rPr>
              <a:t>) and </a:t>
            </a:r>
            <a:r>
              <a:rPr lang="en-US" altLang="ar-IQ" sz="2600" kern="0" dirty="0" err="1">
                <a:solidFill>
                  <a:sysClr val="windowText" lastClr="000000"/>
                </a:solidFill>
              </a:rPr>
              <a:t>monohydrogen</a:t>
            </a:r>
            <a:r>
              <a:rPr lang="en-US" altLang="ar-IQ" sz="2600" kern="0" dirty="0">
                <a:solidFill>
                  <a:sysClr val="windowText" lastClr="000000"/>
                </a:solidFill>
              </a:rPr>
              <a:t> phosphate (HPO</a:t>
            </a:r>
            <a:r>
              <a:rPr lang="en-US" altLang="ar-IQ" sz="2600" kern="0" baseline="-25000" dirty="0">
                <a:solidFill>
                  <a:sysClr val="windowText" lastClr="000000"/>
                </a:solidFill>
              </a:rPr>
              <a:t>4</a:t>
            </a:r>
            <a:r>
              <a:rPr lang="en-US" altLang="ar-IQ" sz="2600" kern="0" baseline="30000" dirty="0">
                <a:solidFill>
                  <a:sysClr val="windowText" lastClr="000000"/>
                </a:solidFill>
              </a:rPr>
              <a:t>2-</a:t>
            </a:r>
            <a:r>
              <a:rPr lang="en-US" altLang="ar-IQ" sz="2600" kern="0" dirty="0">
                <a:solidFill>
                  <a:sysClr val="windowText" lastClr="000000"/>
                </a:solidFill>
              </a:rPr>
              <a:t>)</a:t>
            </a:r>
          </a:p>
          <a:p>
            <a:pPr lvl="2" algn="l" rtl="0"/>
            <a:r>
              <a:rPr lang="en-US" altLang="ar-IQ" sz="2600" kern="0" dirty="0">
                <a:solidFill>
                  <a:sysClr val="windowText" lastClr="000000"/>
                </a:solidFill>
              </a:rPr>
              <a:t> Phosphates are major anions in ICF and    minor ones in ECF</a:t>
            </a:r>
          </a:p>
          <a:p>
            <a:pPr lvl="2" algn="l" rtl="0"/>
            <a:r>
              <a:rPr lang="en-US" sz="2600" kern="0" dirty="0">
                <a:solidFill>
                  <a:sysClr val="windowText" lastClr="000000"/>
                </a:solidFill>
              </a:rPr>
              <a:t>Although the phosphate buffer is very weak in the blood, it is a </a:t>
            </a:r>
            <a:r>
              <a:rPr lang="en-US" sz="2600" kern="0" dirty="0">
                <a:solidFill>
                  <a:srgbClr val="FF0000"/>
                </a:solidFill>
              </a:rPr>
              <a:t>much more powerful buffer in the tubular fluid </a:t>
            </a:r>
            <a:r>
              <a:rPr lang="en-US" sz="2600" kern="0" dirty="0">
                <a:solidFill>
                  <a:sysClr val="windowText" lastClr="000000"/>
                </a:solidFill>
              </a:rPr>
              <a:t>because of:-</a:t>
            </a:r>
            <a:endParaRPr lang="en-US" altLang="ar-IQ" sz="2600" kern="0" dirty="0">
              <a:solidFill>
                <a:sysClr val="windowText" lastClr="000000"/>
              </a:solidFill>
            </a:endParaRPr>
          </a:p>
          <a:p>
            <a:pPr marL="1314450" lvl="3"/>
            <a:r>
              <a:rPr lang="en-US" altLang="ar-IQ" sz="2600" kern="0" dirty="0">
                <a:solidFill>
                  <a:sysClr val="windowText" lastClr="000000"/>
                </a:solidFill>
              </a:rPr>
              <a:t>   -The HPO</a:t>
            </a:r>
            <a:r>
              <a:rPr lang="en-US" altLang="ar-IQ" sz="2600" kern="0" baseline="-25000" dirty="0">
                <a:solidFill>
                  <a:sysClr val="windowText" lastClr="000000"/>
                </a:solidFill>
              </a:rPr>
              <a:t>4</a:t>
            </a:r>
            <a:r>
              <a:rPr lang="en-US" altLang="ar-IQ" sz="2600" kern="0" baseline="30000" dirty="0">
                <a:solidFill>
                  <a:sysClr val="windowText" lastClr="000000"/>
                </a:solidFill>
              </a:rPr>
              <a:t>-2</a:t>
            </a:r>
            <a:r>
              <a:rPr lang="en-US" altLang="ar-IQ" sz="2600" kern="0" dirty="0">
                <a:solidFill>
                  <a:sysClr val="windowText" lastClr="000000"/>
                </a:solidFill>
              </a:rPr>
              <a:t> and H2PO</a:t>
            </a:r>
            <a:r>
              <a:rPr lang="en-US" altLang="ar-IQ" sz="2600" kern="0" baseline="-25000" dirty="0">
                <a:solidFill>
                  <a:sysClr val="windowText" lastClr="000000"/>
                </a:solidFill>
              </a:rPr>
              <a:t>4</a:t>
            </a:r>
            <a:r>
              <a:rPr lang="ar-IQ" altLang="ar-IQ" sz="2600" kern="0" baseline="30000" dirty="0">
                <a:solidFill>
                  <a:sysClr val="windowText" lastClr="000000"/>
                </a:solidFill>
              </a:rPr>
              <a:t>-</a:t>
            </a:r>
            <a:r>
              <a:rPr lang="ar-IQ" altLang="ar-IQ" sz="2600" kern="0" dirty="0">
                <a:solidFill>
                  <a:sysClr val="windowText" lastClr="000000"/>
                </a:solidFill>
              </a:rPr>
              <a:t> </a:t>
            </a:r>
            <a:r>
              <a:rPr lang="en-US" altLang="ar-IQ" sz="2600" kern="0" dirty="0">
                <a:solidFill>
                  <a:sysClr val="windowText" lastClr="000000"/>
                </a:solidFill>
              </a:rPr>
              <a:t>are concentrated in the tubular fluid because of their relatively poor reabsorption and because of removes of water from the tubular fluid</a:t>
            </a:r>
            <a:r>
              <a:rPr lang="ar-IQ" altLang="ar-IQ" sz="2600" kern="0" dirty="0">
                <a:solidFill>
                  <a:sysClr val="windowText" lastClr="000000"/>
                </a:solidFill>
              </a:rPr>
              <a:t>.</a:t>
            </a:r>
            <a:endParaRPr lang="ar-SA" altLang="ar-IQ" sz="2600" kern="0" dirty="0">
              <a:solidFill>
                <a:sysClr val="windowText" lastClr="000000"/>
              </a:solidFill>
            </a:endParaRPr>
          </a:p>
          <a:p>
            <a:pPr marL="1314450" lvl="3"/>
            <a:r>
              <a:rPr lang="en-US" altLang="ar-IQ" sz="2600" kern="0" dirty="0">
                <a:solidFill>
                  <a:sysClr val="windowText" lastClr="000000"/>
                </a:solidFill>
              </a:rPr>
              <a:t>    -The </a:t>
            </a:r>
            <a:r>
              <a:rPr lang="en-US" altLang="ar-IQ" sz="2600" kern="0" dirty="0" err="1">
                <a:solidFill>
                  <a:sysClr val="windowText" lastClr="000000"/>
                </a:solidFill>
              </a:rPr>
              <a:t>p</a:t>
            </a:r>
            <a:r>
              <a:rPr lang="en-US" altLang="ar-IQ" sz="2600" kern="0" baseline="30000" dirty="0" err="1">
                <a:solidFill>
                  <a:sysClr val="windowText" lastClr="000000"/>
                </a:solidFill>
              </a:rPr>
              <a:t>k</a:t>
            </a:r>
            <a:r>
              <a:rPr lang="en-US" altLang="ar-IQ" sz="2600" kern="0" dirty="0">
                <a:solidFill>
                  <a:sysClr val="windowText" lastClr="000000"/>
                </a:solidFill>
              </a:rPr>
              <a:t> of this buffer is 6.8 </a:t>
            </a:r>
          </a:p>
          <a:p>
            <a:pPr marL="1314450" lvl="3"/>
            <a:r>
              <a:rPr lang="en-US" altLang="ar-IQ" sz="2400" b="1" kern="0" dirty="0">
                <a:solidFill>
                  <a:srgbClr val="C00000"/>
                </a:solidFill>
              </a:rPr>
              <a:t>Important regulator of PH in cytosol </a:t>
            </a:r>
          </a:p>
          <a:p>
            <a:pPr marL="1314450" lvl="3"/>
            <a:r>
              <a:rPr lang="en-US" altLang="ar-IQ" sz="2600" kern="0" dirty="0">
                <a:solidFill>
                  <a:sysClr val="windowText" lastClr="000000"/>
                </a:solidFill>
              </a:rPr>
              <a:t>					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11615" y="806944"/>
            <a:ext cx="8893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 eaLnBrk="1" hangingPunct="1"/>
            <a:r>
              <a:rPr lang="en-US" altLang="ar-IQ" sz="3600" dirty="0">
                <a:solidFill>
                  <a:srgbClr val="FF0000"/>
                </a:solidFill>
              </a:rPr>
              <a:t>2</a:t>
            </a:r>
            <a:r>
              <a:rPr lang="ar-IQ" altLang="ar-IQ" sz="3600" dirty="0">
                <a:solidFill>
                  <a:srgbClr val="FF0000"/>
                </a:solidFill>
              </a:rPr>
              <a:t>-</a:t>
            </a:r>
            <a:r>
              <a:rPr lang="en-US" altLang="ar-IQ" sz="3600" dirty="0">
                <a:solidFill>
                  <a:srgbClr val="FF0000"/>
                </a:solidFill>
              </a:rPr>
              <a:t>phosphate buffer system:-</a:t>
            </a:r>
            <a:endParaRPr lang="en-US" altLang="ar-IQ" sz="3600" baseline="300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33199" y="6026119"/>
            <a:ext cx="7315200" cy="15938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altLang="ar-IQ" sz="3200" b="1" kern="0" dirty="0">
              <a:solidFill>
                <a:srgbClr val="C00000"/>
              </a:solidFill>
            </a:endParaRPr>
          </a:p>
          <a:p>
            <a:pPr lvl="2"/>
            <a:r>
              <a:rPr lang="en-US" altLang="ar-IQ" sz="3200" b="1" kern="0" dirty="0">
                <a:solidFill>
                  <a:srgbClr val="C00000"/>
                </a:solidFill>
              </a:rPr>
              <a:t>The H</a:t>
            </a:r>
            <a:r>
              <a:rPr lang="en-US" altLang="ar-IQ" sz="28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ar-IQ" sz="28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+</a:t>
            </a:r>
            <a:r>
              <a:rPr lang="en-US" altLang="ar-IQ" sz="3200" b="1" kern="0" dirty="0">
                <a:solidFill>
                  <a:srgbClr val="C00000"/>
                </a:solidFill>
              </a:rPr>
              <a:t> buffered by phosphate  is                                                           called as titratable acid</a:t>
            </a:r>
          </a:p>
          <a:p>
            <a:pPr lvl="2"/>
            <a:endParaRPr lang="en-US" altLang="ar-IQ" sz="3200" b="1" kern="0" dirty="0">
              <a:solidFill>
                <a:srgbClr val="C00000"/>
              </a:solidFill>
            </a:endParaRPr>
          </a:p>
        </p:txBody>
      </p:sp>
      <p:pic>
        <p:nvPicPr>
          <p:cNvPr id="29" name="Picture 28" descr="IMG_4551.JPG">
            <a:extLst>
              <a:ext uri="{FF2B5EF4-FFF2-40B4-BE49-F238E27FC236}">
                <a16:creationId xmlns:a16="http://schemas.microsoft.com/office/drawing/2014/main" id="{FE4D8AE1-B13B-4EC5-B5BD-F663884038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7848" y="7179764"/>
            <a:ext cx="580675" cy="5469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3E9205B-2A28-4DEF-A387-50EC6ADC12D8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BDA6E39-CDB4-4EFD-A25B-6BB7DB4C6AEE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30" name="object 4">
                <a:extLst>
                  <a:ext uri="{FF2B5EF4-FFF2-40B4-BE49-F238E27FC236}">
                    <a16:creationId xmlns:a16="http://schemas.microsoft.com/office/drawing/2014/main" id="{08D27627-3592-4902-B17E-ABD93AC61AF0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5">
                <a:extLst>
                  <a:ext uri="{FF2B5EF4-FFF2-40B4-BE49-F238E27FC236}">
                    <a16:creationId xmlns:a16="http://schemas.microsoft.com/office/drawing/2014/main" id="{D78A29DE-0A8D-410D-8251-4783B8596A0D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2" name="object 6">
                <a:extLst>
                  <a:ext uri="{FF2B5EF4-FFF2-40B4-BE49-F238E27FC236}">
                    <a16:creationId xmlns:a16="http://schemas.microsoft.com/office/drawing/2014/main" id="{A9EF80A0-CAAF-49FC-A7D8-B1CFBC9E8B92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7">
                <a:extLst>
                  <a:ext uri="{FF2B5EF4-FFF2-40B4-BE49-F238E27FC236}">
                    <a16:creationId xmlns:a16="http://schemas.microsoft.com/office/drawing/2014/main" id="{AEAD81F9-B261-4386-8060-56E60F29ED14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8">
                <a:extLst>
                  <a:ext uri="{FF2B5EF4-FFF2-40B4-BE49-F238E27FC236}">
                    <a16:creationId xmlns:a16="http://schemas.microsoft.com/office/drawing/2014/main" id="{733C86E4-54F3-46D6-B37F-05389B4A6275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0C002D8-200B-47B8-B4BE-25C3417B6F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ED2DAA8B-F04A-4A58-8AE4-7CC0A31C2D41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15B0FFE-9914-48B7-87B3-A9B03A42FC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46003" y="2062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99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99472" y="141467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9047057" y="891459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 6</a:t>
            </a:r>
          </a:p>
        </p:txBody>
      </p:sp>
      <p:pic>
        <p:nvPicPr>
          <p:cNvPr id="11" name="Picture 2" descr="http://image.slidesharecdn.com/blood-gas-analysis4231/95/blood-gas-analysis-26-728.jpg?cb=126434744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1" t="17646" r="3768" b="-1761"/>
          <a:stretch/>
        </p:blipFill>
        <p:spPr bwMode="auto">
          <a:xfrm>
            <a:off x="250972" y="1376544"/>
            <a:ext cx="8686526" cy="54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0357" y="791768"/>
            <a:ext cx="4406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IQ" sz="3200" b="1" dirty="0">
                <a:solidFill>
                  <a:srgbClr val="FF0000"/>
                </a:solidFill>
              </a:rPr>
              <a:t>phosphate buffer system</a:t>
            </a:r>
            <a:endParaRPr lang="en-US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B2CBFF-48D8-47DE-90F5-791D217FFDEE}"/>
              </a:ext>
            </a:extLst>
          </p:cNvPr>
          <p:cNvSpPr txBox="1"/>
          <p:nvPr/>
        </p:nvSpPr>
        <p:spPr>
          <a:xfrm>
            <a:off x="800100" y="6863660"/>
            <a:ext cx="845819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buffer – monobasic phosphate (HPO</a:t>
            </a:r>
            <a:r>
              <a:rPr lang="en-GB" sz="2400" b="1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sz="24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-4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becomes more effective as the pH of urine falls.</a:t>
            </a:r>
            <a:endParaRPr lang="en-US" sz="2400" b="1" dirty="0"/>
          </a:p>
        </p:txBody>
      </p:sp>
      <p:pic>
        <p:nvPicPr>
          <p:cNvPr id="17" name="Picture 16" descr="IMG_4551.JPG">
            <a:extLst>
              <a:ext uri="{FF2B5EF4-FFF2-40B4-BE49-F238E27FC236}">
                <a16:creationId xmlns:a16="http://schemas.microsoft.com/office/drawing/2014/main" id="{D57B59DB-3518-4789-B173-C5072BCA77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7848" y="7179764"/>
            <a:ext cx="580675" cy="5469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75FCAAE-833B-4C20-89EF-F8310E9623E2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17ED395-64C5-4C07-AF7E-71EF9414F570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9" name="object 4">
                <a:extLst>
                  <a:ext uri="{FF2B5EF4-FFF2-40B4-BE49-F238E27FC236}">
                    <a16:creationId xmlns:a16="http://schemas.microsoft.com/office/drawing/2014/main" id="{D11036DC-C169-4CDF-BC65-BCE1BE8EE5B9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EC5B394F-B850-40B6-A049-AAA44D3E7349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1" name="object 6">
                <a:extLst>
                  <a:ext uri="{FF2B5EF4-FFF2-40B4-BE49-F238E27FC236}">
                    <a16:creationId xmlns:a16="http://schemas.microsoft.com/office/drawing/2014/main" id="{8CD8B9AD-2D21-48F8-866D-7E372025772A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7">
                <a:extLst>
                  <a:ext uri="{FF2B5EF4-FFF2-40B4-BE49-F238E27FC236}">
                    <a16:creationId xmlns:a16="http://schemas.microsoft.com/office/drawing/2014/main" id="{B5763558-C580-4EA5-81E1-CB9034BA99DC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8">
                <a:extLst>
                  <a:ext uri="{FF2B5EF4-FFF2-40B4-BE49-F238E27FC236}">
                    <a16:creationId xmlns:a16="http://schemas.microsoft.com/office/drawing/2014/main" id="{2B3EE11A-EDE1-4B14-8D6F-3888D73E676F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1B68A09-218D-4B45-BAD7-D1CA9116E5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8" name="object 6">
              <a:extLst>
                <a:ext uri="{FF2B5EF4-FFF2-40B4-BE49-F238E27FC236}">
                  <a16:creationId xmlns:a16="http://schemas.microsoft.com/office/drawing/2014/main" id="{E9830C66-8677-42FE-8157-4635024EE19B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36E9658A-E265-4CCB-8CB4-38C6DDDBF3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00924" y="40199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8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4360" y="14942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933277" y="1031493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 6</a:t>
            </a:r>
          </a:p>
        </p:txBody>
      </p:sp>
      <p:sp>
        <p:nvSpPr>
          <p:cNvPr id="3" name="Rectangle 2"/>
          <p:cNvSpPr/>
          <p:nvPr/>
        </p:nvSpPr>
        <p:spPr>
          <a:xfrm>
            <a:off x="535386" y="2124100"/>
            <a:ext cx="8987629" cy="541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Phosphate and other ions buffering capacity is limited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Glutamine is broken down to produce Glutamate  and ammonia which then take one </a:t>
            </a:r>
            <a:r>
              <a:rPr lang="pt-BR" sz="26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sz="2600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+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to be ammonium ion , Glutamate is broken down by glutamate dehydrogenase enzyme  to produce 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ketoglutarate and ammonia which then take one </a:t>
            </a:r>
            <a:r>
              <a:rPr lang="pt-BR" sz="26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sz="2600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+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to be ammonium ion 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b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4911" y="924902"/>
            <a:ext cx="633731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/>
            <a:r>
              <a:rPr lang="en-US" altLang="ar-IQ" sz="4000" dirty="0">
                <a:solidFill>
                  <a:srgbClr val="C00000"/>
                </a:solidFill>
              </a:rPr>
              <a:t>3-Ammonium buffer system</a:t>
            </a:r>
          </a:p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(ammonia and  ammonium)</a:t>
            </a:r>
            <a:r>
              <a:rPr lang="en-US" altLang="ar-IQ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9" name="Picture 28" descr="IMG_4551.JPG">
            <a:extLst>
              <a:ext uri="{FF2B5EF4-FFF2-40B4-BE49-F238E27FC236}">
                <a16:creationId xmlns:a16="http://schemas.microsoft.com/office/drawing/2014/main" id="{C2CBEA08-C5DD-4F85-8E47-6F0F21998C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3695" y="7090664"/>
            <a:ext cx="679591" cy="6400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8811BF-8934-4797-85CA-C98DDB6315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3115" y="5927728"/>
            <a:ext cx="7900162" cy="9197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5AE9711-47AA-4FD7-98F2-EA2A12565611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3685946-5F10-41F4-A05F-24A47025552B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31" name="object 4">
                <a:extLst>
                  <a:ext uri="{FF2B5EF4-FFF2-40B4-BE49-F238E27FC236}">
                    <a16:creationId xmlns:a16="http://schemas.microsoft.com/office/drawing/2014/main" id="{1E4CC89F-CF5A-4067-9A39-906778413DBC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5">
                <a:extLst>
                  <a:ext uri="{FF2B5EF4-FFF2-40B4-BE49-F238E27FC236}">
                    <a16:creationId xmlns:a16="http://schemas.microsoft.com/office/drawing/2014/main" id="{ACD1A41F-E5BA-4807-99C6-13F31FBC29DC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3" name="object 6">
                <a:extLst>
                  <a:ext uri="{FF2B5EF4-FFF2-40B4-BE49-F238E27FC236}">
                    <a16:creationId xmlns:a16="http://schemas.microsoft.com/office/drawing/2014/main" id="{5D6FE326-7205-443B-887B-69F139A2B780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7">
                <a:extLst>
                  <a:ext uri="{FF2B5EF4-FFF2-40B4-BE49-F238E27FC236}">
                    <a16:creationId xmlns:a16="http://schemas.microsoft.com/office/drawing/2014/main" id="{B9FC77EA-0591-40FC-86D1-EF6DC793C233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8">
                <a:extLst>
                  <a:ext uri="{FF2B5EF4-FFF2-40B4-BE49-F238E27FC236}">
                    <a16:creationId xmlns:a16="http://schemas.microsoft.com/office/drawing/2014/main" id="{4DA11EB2-5B2F-4111-8E55-E2E4C27BBB24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EA49E87-8668-4A9D-9B27-4128F00AB9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0" name="object 6">
              <a:extLst>
                <a:ext uri="{FF2B5EF4-FFF2-40B4-BE49-F238E27FC236}">
                  <a16:creationId xmlns:a16="http://schemas.microsoft.com/office/drawing/2014/main" id="{07E04973-84EE-4B6E-9084-5D5BDAADA219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94232AC6-97D3-487D-B181-4A3C8811C1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91807" y="-3640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4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9597" y="1490225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888514" y="1027429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 6</a:t>
            </a:r>
          </a:p>
        </p:txBody>
      </p:sp>
      <p:sp>
        <p:nvSpPr>
          <p:cNvPr id="3" name="Rectangle 2"/>
          <p:cNvSpPr/>
          <p:nvPr/>
        </p:nvSpPr>
        <p:spPr>
          <a:xfrm>
            <a:off x="490623" y="2120036"/>
            <a:ext cx="898762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process is taken place in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 tubules </a:t>
            </a:r>
            <a:b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Ammonia is excreted to the lumen and used as a buffer in the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distal tubules</a:t>
            </a:r>
            <a:b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0148" y="920838"/>
            <a:ext cx="633731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/>
            <a:r>
              <a:rPr lang="en-US" altLang="ar-IQ" sz="4000" dirty="0">
                <a:solidFill>
                  <a:srgbClr val="C00000"/>
                </a:solidFill>
              </a:rPr>
              <a:t>3-Ammonium buffer system</a:t>
            </a:r>
          </a:p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(ammonia and  ammonium)</a:t>
            </a:r>
            <a:r>
              <a:rPr lang="en-US" altLang="ar-IQ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19176" y="4703611"/>
            <a:ext cx="7956582" cy="1540464"/>
          </a:xfrm>
          <a:prstGeom prst="roundRect">
            <a:avLst/>
          </a:prstGeom>
          <a:solidFill>
            <a:srgbClr val="FFDD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Ammonia increases 10 times when there is a high need to generate bicarbonate for example in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 acidosis</a:t>
            </a:r>
          </a:p>
        </p:txBody>
      </p:sp>
      <p:pic>
        <p:nvPicPr>
          <p:cNvPr id="29" name="Picture 28" descr="IMG_4551.JPG">
            <a:extLst>
              <a:ext uri="{FF2B5EF4-FFF2-40B4-BE49-F238E27FC236}">
                <a16:creationId xmlns:a16="http://schemas.microsoft.com/office/drawing/2014/main" id="{C2CBEA08-C5DD-4F85-8E47-6F0F21998C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8932" y="7086600"/>
            <a:ext cx="679591" cy="6400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849F20D-9E00-46FA-B7C5-65C18DA8CD15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2567788-0B68-4948-8EE8-D45BB270FE5E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30" name="object 4">
                <a:extLst>
                  <a:ext uri="{FF2B5EF4-FFF2-40B4-BE49-F238E27FC236}">
                    <a16:creationId xmlns:a16="http://schemas.microsoft.com/office/drawing/2014/main" id="{44A42022-158F-4DBB-AEDB-ACF5501E5AE0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5">
                <a:extLst>
                  <a:ext uri="{FF2B5EF4-FFF2-40B4-BE49-F238E27FC236}">
                    <a16:creationId xmlns:a16="http://schemas.microsoft.com/office/drawing/2014/main" id="{67581222-695B-47FF-A950-5235775D5BAC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2" name="object 6">
                <a:extLst>
                  <a:ext uri="{FF2B5EF4-FFF2-40B4-BE49-F238E27FC236}">
                    <a16:creationId xmlns:a16="http://schemas.microsoft.com/office/drawing/2014/main" id="{DC33D5AC-FC88-45D1-9F6C-40133F5FD43D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7">
                <a:extLst>
                  <a:ext uri="{FF2B5EF4-FFF2-40B4-BE49-F238E27FC236}">
                    <a16:creationId xmlns:a16="http://schemas.microsoft.com/office/drawing/2014/main" id="{ED01D9BD-089B-4666-9D8B-A11E3A0BC241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8">
                <a:extLst>
                  <a:ext uri="{FF2B5EF4-FFF2-40B4-BE49-F238E27FC236}">
                    <a16:creationId xmlns:a16="http://schemas.microsoft.com/office/drawing/2014/main" id="{6A4AE4E3-7E12-410B-94A2-AE6E3D1B30B6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7D0D9E4-735A-4200-9F15-BF51CAC21E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98D3AF05-9345-46C5-8C80-79DDD9BD7BA1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F7C86A5-0368-4E72-AA00-DC580073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60868" y="26990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44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888514" y="101665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 6</a:t>
            </a:r>
          </a:p>
        </p:txBody>
      </p:sp>
      <p:pic>
        <p:nvPicPr>
          <p:cNvPr id="11" name="Picture 2" descr="http://www.austincc.edu/apreview/NursingPics/FluidPics/Pictur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0352"/>
            <a:ext cx="9218820" cy="62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16702" y="838200"/>
            <a:ext cx="6388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/>
            <a:r>
              <a:rPr lang="en-US" altLang="ar-IQ" sz="4000" dirty="0">
                <a:solidFill>
                  <a:srgbClr val="C00000"/>
                </a:solidFill>
              </a:rPr>
              <a:t>3-Ammonium buffer system</a:t>
            </a:r>
            <a:r>
              <a:rPr lang="en-US" altLang="ar-IQ" sz="32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6" name="Picture 25" descr="IMG_4551.JPG">
            <a:extLst>
              <a:ext uri="{FF2B5EF4-FFF2-40B4-BE49-F238E27FC236}">
                <a16:creationId xmlns:a16="http://schemas.microsoft.com/office/drawing/2014/main" id="{BBF640F1-866F-4458-A406-E9EC211434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3004" y="7203458"/>
            <a:ext cx="555519" cy="52322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DA219DC-4E68-438A-B1F0-4DEFD8820418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513861C-C5ED-4B80-B8E0-AFFB20C03146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8" name="object 4">
                <a:extLst>
                  <a:ext uri="{FF2B5EF4-FFF2-40B4-BE49-F238E27FC236}">
                    <a16:creationId xmlns:a16="http://schemas.microsoft.com/office/drawing/2014/main" id="{2BEEE7F0-DF26-459E-AF75-C57E1755A924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5">
                <a:extLst>
                  <a:ext uri="{FF2B5EF4-FFF2-40B4-BE49-F238E27FC236}">
                    <a16:creationId xmlns:a16="http://schemas.microsoft.com/office/drawing/2014/main" id="{AC900327-0EC2-4EC7-BA9A-BF5BE24179FB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0" name="object 6">
                <a:extLst>
                  <a:ext uri="{FF2B5EF4-FFF2-40B4-BE49-F238E27FC236}">
                    <a16:creationId xmlns:a16="http://schemas.microsoft.com/office/drawing/2014/main" id="{13780649-C7BD-40B6-AAC6-CBC8B61D80E6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7">
                <a:extLst>
                  <a:ext uri="{FF2B5EF4-FFF2-40B4-BE49-F238E27FC236}">
                    <a16:creationId xmlns:a16="http://schemas.microsoft.com/office/drawing/2014/main" id="{8A014AF2-D19C-4F0D-96CB-7B0672BCB290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8">
                <a:extLst>
                  <a:ext uri="{FF2B5EF4-FFF2-40B4-BE49-F238E27FC236}">
                    <a16:creationId xmlns:a16="http://schemas.microsoft.com/office/drawing/2014/main" id="{E9462F49-078E-4359-892D-AA73B992EB43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13300C1-FA1B-41B5-818F-87EA487644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D27F40B3-3F3A-4507-8AA8-C30F5FF68242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9DCF271-E688-4232-8160-EFDDBDEF58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19991" y="28514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97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29600" y="82088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879" y="1314292"/>
            <a:ext cx="7765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causes of metabolic alkalosis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56142005"/>
              </p:ext>
            </p:extLst>
          </p:nvPr>
        </p:nvGraphicFramePr>
        <p:xfrm>
          <a:off x="-762000" y="1887257"/>
          <a:ext cx="10287000" cy="563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Picture 25" descr="IMG_4551.JPG">
            <a:extLst>
              <a:ext uri="{FF2B5EF4-FFF2-40B4-BE49-F238E27FC236}">
                <a16:creationId xmlns:a16="http://schemas.microsoft.com/office/drawing/2014/main" id="{CD87C57A-F4AB-4FB0-ABC3-405E06EB47D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0272" y="6974838"/>
            <a:ext cx="798251" cy="75184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C95E77F-A920-4DB5-A5FC-9D19CD8AA013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93D77E7-9B8A-4C10-9AE3-CEFAE07432E0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8" name="object 4">
                <a:extLst>
                  <a:ext uri="{FF2B5EF4-FFF2-40B4-BE49-F238E27FC236}">
                    <a16:creationId xmlns:a16="http://schemas.microsoft.com/office/drawing/2014/main" id="{F03C4056-1396-4942-94C6-8E2ECD57CBF5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5">
                <a:extLst>
                  <a:ext uri="{FF2B5EF4-FFF2-40B4-BE49-F238E27FC236}">
                    <a16:creationId xmlns:a16="http://schemas.microsoft.com/office/drawing/2014/main" id="{219E0CBE-28F2-4DC9-89CF-CA43AC0EB17F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0" name="object 6">
                <a:extLst>
                  <a:ext uri="{FF2B5EF4-FFF2-40B4-BE49-F238E27FC236}">
                    <a16:creationId xmlns:a16="http://schemas.microsoft.com/office/drawing/2014/main" id="{11429EB6-67E8-4AA5-AE5E-73379973C645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7">
                <a:extLst>
                  <a:ext uri="{FF2B5EF4-FFF2-40B4-BE49-F238E27FC236}">
                    <a16:creationId xmlns:a16="http://schemas.microsoft.com/office/drawing/2014/main" id="{5EE297B1-2452-4A08-AC42-8DC1557C498B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8">
                <a:extLst>
                  <a:ext uri="{FF2B5EF4-FFF2-40B4-BE49-F238E27FC236}">
                    <a16:creationId xmlns:a16="http://schemas.microsoft.com/office/drawing/2014/main" id="{44BA26DA-8519-4B14-B8DD-7E3F6ADEC3B1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C1AB05E-CEDD-4528-86E6-E75621B5EE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EF9FD64F-881F-4CF9-8F72-2AA3A87BBF50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B2AE8F8E-CF90-4F48-AA41-3E45E44F78B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66839" y="-8633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33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24270" y="71492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3505" y="1238148"/>
            <a:ext cx="947780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 Gain of base via the oral or intravenous route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normal kidney is extremely efficient at excreting bicarbonate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 base intake is rarely a cause of significant chronic metabolic alkalosis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most common cause at present is the administration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calcium carbonate as a phosphate binder to persons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chronic kidney disease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37199" y="3260136"/>
            <a:ext cx="8382000" cy="2286000"/>
          </a:xfrm>
          <a:prstGeom prst="roundRect">
            <a:avLst/>
          </a:prstGeom>
          <a:solidFill>
            <a:srgbClr val="FFD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C00000"/>
              </a:buClr>
            </a:pPr>
            <a:r>
              <a:rPr lang="en-US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milk-alkali syndrome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condition in which the chronic ingestion of milk and/or calcium carbonate antacids leads to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hypercalcemia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 alkalosis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case, the antacids raise the serum HCO</a:t>
            </a:r>
            <a:r>
              <a:rPr lang="en-GB" sz="3200" b="1" kern="0" baseline="-25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GB" sz="3200" b="1" kern="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concentration, while the hypercalcemia prevents the urinary excretion of HCO</a:t>
            </a:r>
            <a:r>
              <a:rPr lang="en-GB" sz="3200" b="1" kern="0" baseline="-25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GB" sz="3200" b="1" kern="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IMG_4551.JPG">
            <a:extLst>
              <a:ext uri="{FF2B5EF4-FFF2-40B4-BE49-F238E27FC236}">
                <a16:creationId xmlns:a16="http://schemas.microsoft.com/office/drawing/2014/main" id="{DE50E9B7-F010-400C-8322-3E4646295E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7848" y="7179764"/>
            <a:ext cx="580675" cy="5469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71C8083-1368-45A6-897E-31684AD0A70C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A2E00A2-DEE1-4B08-A301-0CB879183ECA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7" name="object 4">
                <a:extLst>
                  <a:ext uri="{FF2B5EF4-FFF2-40B4-BE49-F238E27FC236}">
                    <a16:creationId xmlns:a16="http://schemas.microsoft.com/office/drawing/2014/main" id="{1C9BDC84-5132-466D-A504-868B159A1F50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5">
                <a:extLst>
                  <a:ext uri="{FF2B5EF4-FFF2-40B4-BE49-F238E27FC236}">
                    <a16:creationId xmlns:a16="http://schemas.microsoft.com/office/drawing/2014/main" id="{0CA4405A-5D43-473E-9719-438BAF3DB1FC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29" name="object 6">
                <a:extLst>
                  <a:ext uri="{FF2B5EF4-FFF2-40B4-BE49-F238E27FC236}">
                    <a16:creationId xmlns:a16="http://schemas.microsoft.com/office/drawing/2014/main" id="{17403CB9-814A-4933-A537-E80692F63D3B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61DE7C8D-F075-47F2-AE6B-8757FA82BAB3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BCC000D9-287F-4D99-9915-03D826FA51BB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C5E0BA8-F236-40E8-8893-E00E6627BD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6" name="object 6">
              <a:extLst>
                <a:ext uri="{FF2B5EF4-FFF2-40B4-BE49-F238E27FC236}">
                  <a16:creationId xmlns:a16="http://schemas.microsoft.com/office/drawing/2014/main" id="{46DD1DF4-D2F1-4064-8B1D-59D8C19DD50B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846A8B98-457B-4D89-B21E-3C8EE4264E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11325" y="28514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06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2924" y="848677"/>
            <a:ext cx="9281312" cy="8371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loss of fixed acid </a:t>
            </a:r>
            <a:endParaRPr lang="en-US" dirty="0">
              <a:latin typeface="Sabon-Roman"/>
            </a:endParaRPr>
          </a:p>
          <a:p>
            <a:pPr>
              <a:buClr>
                <a:srgbClr val="C00000"/>
              </a:buClr>
            </a:pPr>
            <a:r>
              <a:rPr lang="en-US" sz="2400" dirty="0"/>
              <a:t>	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  loss of acid from the stomach </a:t>
            </a:r>
          </a:p>
          <a:p>
            <a:pPr>
              <a:buClr>
                <a:srgbClr val="C00000"/>
              </a:buClr>
            </a:pP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Vomiting and removal of gastric secretions through the use of nasogastric suction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Gastric secretions contain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concentrations of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lesser concentrations of potassium chloride.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tx2"/>
              </a:solidFill>
              <a:latin typeface="Sabon-Roman"/>
            </a:endParaRPr>
          </a:p>
          <a:p>
            <a:endParaRPr lang="en-US" dirty="0">
              <a:latin typeface="Sabon-Roman"/>
            </a:endParaRPr>
          </a:p>
          <a:p>
            <a:pPr lvl="0">
              <a:buClr>
                <a:srgbClr val="C00000"/>
              </a:buClr>
            </a:pPr>
            <a:r>
              <a:rPr lang="en-US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B-  Through the loss of chloride in the urine. </a:t>
            </a:r>
          </a:p>
          <a:p>
            <a:pPr lvl="0">
              <a:buClr>
                <a:srgbClr val="C00000"/>
              </a:buClr>
            </a:pPr>
            <a:endParaRPr lang="en-US" sz="2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volume depletion and loss of H</a:t>
            </a:r>
            <a:r>
              <a:rPr lang="en-US" altLang="ar-IQ" sz="2400" baseline="30000" dirty="0">
                <a:latin typeface="Arial" panose="020B0604020202020204" pitchFamily="34" charset="0"/>
              </a:rPr>
              <a:t> +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urine contribute to the problem</a:t>
            </a:r>
            <a:r>
              <a:rPr lang="en-US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b="1" dirty="0">
              <a:solidFill>
                <a:srgbClr val="1F497D"/>
              </a:solidFill>
              <a:latin typeface="Sabon-Roman"/>
            </a:endParaRPr>
          </a:p>
          <a:p>
            <a:pPr lvl="0"/>
            <a:r>
              <a:rPr lang="en-US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C-  Metabolic alkalosis </a:t>
            </a:r>
            <a:endParaRPr lang="en-US" dirty="0">
              <a:solidFill>
                <a:prstClr val="black"/>
              </a:solidFill>
              <a:latin typeface="Sabon-Roman"/>
            </a:endParaRPr>
          </a:p>
          <a:p>
            <a:pPr lvl="0"/>
            <a:endParaRPr lang="en-US" dirty="0">
              <a:solidFill>
                <a:prstClr val="black"/>
              </a:solidFill>
              <a:latin typeface="Sabon-Roman"/>
            </a:endParaRPr>
          </a:p>
          <a:p>
            <a:pPr lvl="0"/>
            <a:endParaRPr lang="en-US" dirty="0">
              <a:solidFill>
                <a:prstClr val="black"/>
              </a:solidFill>
              <a:latin typeface="Sabon-Roman"/>
            </a:endParaRP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associated with a compensatory loss of H</a:t>
            </a:r>
            <a:r>
              <a:rPr lang="en-US" altLang="ar-IQ" sz="2400" baseline="30000" dirty="0">
                <a:latin typeface="Arial" panose="020B0604020202020204" pitchFamily="34" charset="0"/>
              </a:rPr>
              <a:t> +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Cl</a:t>
            </a:r>
            <a:r>
              <a:rPr lang="en-GB" sz="2400" b="1" kern="0" baseline="-25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urine along with HCO</a:t>
            </a:r>
            <a:r>
              <a:rPr lang="en-GB" sz="3200" b="1" kern="0" baseline="-25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GB" sz="3200" b="1" kern="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retention. </a:t>
            </a:r>
          </a:p>
          <a:p>
            <a:endParaRPr lang="en-US" dirty="0">
              <a:latin typeface="Sabon-Roman"/>
            </a:endParaRPr>
          </a:p>
          <a:p>
            <a:endParaRPr lang="en-US" dirty="0">
              <a:latin typeface="Sabon-Roman"/>
            </a:endParaRPr>
          </a:p>
          <a:p>
            <a:endParaRPr lang="en-US" dirty="0">
              <a:latin typeface="Sabon-Roman"/>
            </a:endParaRPr>
          </a:p>
          <a:p>
            <a:endParaRPr lang="en-US" dirty="0">
              <a:latin typeface="Sabon-Roman"/>
            </a:endParaRPr>
          </a:p>
          <a:p>
            <a:endParaRPr lang="en-US" dirty="0">
              <a:latin typeface="Sabon-Roman"/>
            </a:endParaRPr>
          </a:p>
          <a:p>
            <a:r>
              <a:rPr lang="en-US" dirty="0">
                <a:latin typeface="Sabon-Roman"/>
              </a:rPr>
              <a:t>(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4270" y="74186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IMG_4551.JPG">
            <a:extLst>
              <a:ext uri="{FF2B5EF4-FFF2-40B4-BE49-F238E27FC236}">
                <a16:creationId xmlns:a16="http://schemas.microsoft.com/office/drawing/2014/main" id="{C10203B6-198E-4316-A465-7E2C85CA41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3004" y="7203458"/>
            <a:ext cx="555519" cy="52322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5385140-6BCF-49A6-9B25-C8B3724648A1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D1C21B5-9AEB-4307-886A-D834F4EA58A2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7" name="object 4">
                <a:extLst>
                  <a:ext uri="{FF2B5EF4-FFF2-40B4-BE49-F238E27FC236}">
                    <a16:creationId xmlns:a16="http://schemas.microsoft.com/office/drawing/2014/main" id="{A84325DD-8A4D-4DE4-8256-64B11D56261C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5">
                <a:extLst>
                  <a:ext uri="{FF2B5EF4-FFF2-40B4-BE49-F238E27FC236}">
                    <a16:creationId xmlns:a16="http://schemas.microsoft.com/office/drawing/2014/main" id="{FB5E5C90-3D02-4721-AE1E-8D93E538E16C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29" name="object 6">
                <a:extLst>
                  <a:ext uri="{FF2B5EF4-FFF2-40B4-BE49-F238E27FC236}">
                    <a16:creationId xmlns:a16="http://schemas.microsoft.com/office/drawing/2014/main" id="{5201D476-45B8-4F7D-885A-BEBD42A3D961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DB4F1D6E-ECF4-4403-8DEC-3AC911ABC722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9D3069F0-22AE-4365-9E1F-6E6301949C39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6D10FB6-C4BE-435F-B96A-4A773B3A06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6" name="object 6">
              <a:extLst>
                <a:ext uri="{FF2B5EF4-FFF2-40B4-BE49-F238E27FC236}">
                  <a16:creationId xmlns:a16="http://schemas.microsoft.com/office/drawing/2014/main" id="{E3EFC63A-B89F-4736-AE8E-C5E03964A923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33A67684-B533-4EDD-866B-0CC9A813C1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37007" y="2062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8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creenShot084.bmp">
            <a:extLst>
              <a:ext uri="{FF2B5EF4-FFF2-40B4-BE49-F238E27FC236}">
                <a16:creationId xmlns:a16="http://schemas.microsoft.com/office/drawing/2014/main" id="{52C10483-4F58-4664-9CBA-5CE80AFF5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7116"/>
            <a:ext cx="4262560" cy="49646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9116362" y="823698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LO1</a:t>
            </a:r>
            <a:endParaRPr kumimoji="0" lang="en-GB" sz="26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5008566" y="3268235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D0AB1A-D9A9-40D6-BCDA-76FD00C548B4}"/>
              </a:ext>
            </a:extLst>
          </p:cNvPr>
          <p:cNvSpPr txBox="1"/>
          <p:nvPr/>
        </p:nvSpPr>
        <p:spPr>
          <a:xfrm>
            <a:off x="408105" y="1254280"/>
            <a:ext cx="7108762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Under normal condition the body is exposed daily to a challenge of  H+ from two main sources of acid </a:t>
            </a:r>
            <a:br>
              <a:rPr lang="en-US" sz="2800" b="1" dirty="0"/>
            </a:br>
            <a:r>
              <a:rPr lang="en-US" sz="2800" b="1" dirty="0"/>
              <a:t>	1- a carbonic acid from cell metabolism---   15000 mmol \day</a:t>
            </a:r>
            <a:br>
              <a:rPr lang="en-US" sz="2800" b="1" dirty="0"/>
            </a:br>
            <a:r>
              <a:rPr lang="en-US" sz="2800" b="1" dirty="0"/>
              <a:t>	2-non carbonic source of H+ from food mainly proteins   70 </a:t>
            </a:r>
            <a:r>
              <a:rPr lang="en-US" sz="2800" b="1" dirty="0" err="1"/>
              <a:t>meq</a:t>
            </a:r>
            <a:r>
              <a:rPr lang="en-US" sz="2800" b="1" dirty="0"/>
              <a:t> \day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3000" b="1" dirty="0">
                <a:solidFill>
                  <a:srgbClr val="C00000"/>
                </a:solidFill>
              </a:rPr>
              <a:t>In order to sustain life this load should be handled by the body to maintain pH in its normal narrow range and in short time</a:t>
            </a:r>
          </a:p>
        </p:txBody>
      </p:sp>
      <p:pic>
        <p:nvPicPr>
          <p:cNvPr id="15" name="Picture 14" descr="IMG_4551.JPG">
            <a:extLst>
              <a:ext uri="{FF2B5EF4-FFF2-40B4-BE49-F238E27FC236}">
                <a16:creationId xmlns:a16="http://schemas.microsoft.com/office/drawing/2014/main" id="{35017FD3-A16F-4538-BDAD-4CBC06EA637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91902" y="7086600"/>
            <a:ext cx="666621" cy="6278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2230E8A-D5AF-4CE7-87E9-EA38A7E913D8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E305CB1-FE60-4528-9602-EB48C9F5DC47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0" name="object 4">
                <a:extLst>
                  <a:ext uri="{FF2B5EF4-FFF2-40B4-BE49-F238E27FC236}">
                    <a16:creationId xmlns:a16="http://schemas.microsoft.com/office/drawing/2014/main" id="{CBA00376-D2FD-4AAC-8D67-D38D65387D47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F89E2A22-880C-43CE-8768-2BB9FDDE27E7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22" name="object 6">
                <a:extLst>
                  <a:ext uri="{FF2B5EF4-FFF2-40B4-BE49-F238E27FC236}">
                    <a16:creationId xmlns:a16="http://schemas.microsoft.com/office/drawing/2014/main" id="{61670DA7-3B00-466B-A776-413AFB032B36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7">
                <a:extLst>
                  <a:ext uri="{FF2B5EF4-FFF2-40B4-BE49-F238E27FC236}">
                    <a16:creationId xmlns:a16="http://schemas.microsoft.com/office/drawing/2014/main" id="{72D0BAA6-41EE-42EC-A652-7889C913004A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566C2CB3-24E8-4F09-9D71-736A213C1B8D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3AFEA75-D58D-461B-BE0F-D848740D19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0EF6AF13-E471-46C0-ADB7-F5B9B82915BF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B39D4F93-B310-4BDB-995C-AEEDE32CA6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46607" y="52662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1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143000"/>
            <a:ext cx="8747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dirty="0"/>
              <a:t>	</a:t>
            </a:r>
            <a:endParaRPr lang="en-US" dirty="0">
              <a:latin typeface="Sabon-Roman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04693" y="762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3939" t="24411" r="28030" b="5555"/>
          <a:stretch/>
        </p:blipFill>
        <p:spPr>
          <a:xfrm>
            <a:off x="1066800" y="1143000"/>
            <a:ext cx="7116064" cy="6530508"/>
          </a:xfrm>
          <a:prstGeom prst="rect">
            <a:avLst/>
          </a:prstGeom>
        </p:spPr>
      </p:pic>
      <p:pic>
        <p:nvPicPr>
          <p:cNvPr id="25" name="Picture 24" descr="IMG_4551.JPG">
            <a:extLst>
              <a:ext uri="{FF2B5EF4-FFF2-40B4-BE49-F238E27FC236}">
                <a16:creationId xmlns:a16="http://schemas.microsoft.com/office/drawing/2014/main" id="{6EE1B356-FC1A-4755-AC8F-707ED7748B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03006" y="7203460"/>
            <a:ext cx="555517" cy="52322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EFB8786-1901-451F-9FAF-3F8CCB8FCD78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CB6991E-17E1-4081-B98B-B879C80C6839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8" name="object 4">
                <a:extLst>
                  <a:ext uri="{FF2B5EF4-FFF2-40B4-BE49-F238E27FC236}">
                    <a16:creationId xmlns:a16="http://schemas.microsoft.com/office/drawing/2014/main" id="{955119B0-6045-40D4-93FF-85A057E3B0D6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5">
                <a:extLst>
                  <a:ext uri="{FF2B5EF4-FFF2-40B4-BE49-F238E27FC236}">
                    <a16:creationId xmlns:a16="http://schemas.microsoft.com/office/drawing/2014/main" id="{12DC95A0-9A62-470C-8989-EDC0B15217E1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0" name="object 6">
                <a:extLst>
                  <a:ext uri="{FF2B5EF4-FFF2-40B4-BE49-F238E27FC236}">
                    <a16:creationId xmlns:a16="http://schemas.microsoft.com/office/drawing/2014/main" id="{0488DD3C-017C-4C3F-9EBB-083CB5B9D9CE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7">
                <a:extLst>
                  <a:ext uri="{FF2B5EF4-FFF2-40B4-BE49-F238E27FC236}">
                    <a16:creationId xmlns:a16="http://schemas.microsoft.com/office/drawing/2014/main" id="{078585F4-A790-4AD3-82C5-166D83F40EBE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8">
                <a:extLst>
                  <a:ext uri="{FF2B5EF4-FFF2-40B4-BE49-F238E27FC236}">
                    <a16:creationId xmlns:a16="http://schemas.microsoft.com/office/drawing/2014/main" id="{FE722607-A739-4E01-B4E9-C6400A82ADCD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719AFDE-8DB5-45D1-9E83-7513545A85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6BB4E2A5-2A80-4EBB-9E7D-6565ADCD25A2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DDEE2567-2E11-4318-8E43-A0BB92DDA8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46786" y="-3640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65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634" y="1413206"/>
            <a:ext cx="8148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leading to metabolic acidosis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7198" y="3031536"/>
            <a:ext cx="3934802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normal anion gap</a:t>
            </a:r>
          </a:p>
          <a:p>
            <a:pPr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Renal tubular acidosis</a:t>
            </a:r>
          </a:p>
          <a:p>
            <a:pPr lvl="2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1- Distal (rare)</a:t>
            </a:r>
          </a:p>
          <a:p>
            <a:pPr lvl="3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</a:p>
          <a:p>
            <a:pPr lvl="3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Auto-immune</a:t>
            </a:r>
          </a:p>
          <a:p>
            <a:pPr lvl="2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2- Proximal (very rare)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2955336"/>
            <a:ext cx="5105400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increased anion gap</a:t>
            </a:r>
          </a:p>
          <a:p>
            <a:pPr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Metabolic production of acid</a:t>
            </a:r>
          </a:p>
          <a:p>
            <a:pPr lvl="2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1-Keto-acidosis</a:t>
            </a:r>
          </a:p>
          <a:p>
            <a:pPr lvl="3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lvl="2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2-Lactic acidosis</a:t>
            </a:r>
          </a:p>
          <a:p>
            <a:pPr lvl="3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Poor tissue perfusion/oxygenation</a:t>
            </a:r>
          </a:p>
          <a:p>
            <a:pPr lvl="2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Uraemic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acidosis</a:t>
            </a:r>
          </a:p>
          <a:p>
            <a:pPr lvl="3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Chronic renal failure reduces secretion of fixed acid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24270" y="101972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IMG_4551.JPG">
            <a:extLst>
              <a:ext uri="{FF2B5EF4-FFF2-40B4-BE49-F238E27FC236}">
                <a16:creationId xmlns:a16="http://schemas.microsoft.com/office/drawing/2014/main" id="{C645577A-FD2F-496B-8790-D989287337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4116" y="7110320"/>
            <a:ext cx="654407" cy="61636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62F1B1C-33B9-4D71-B44C-8EAED66F02A8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8E2B9F4-3D59-4DB3-88C3-6C450EFED0F8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8" name="object 4">
                <a:extLst>
                  <a:ext uri="{FF2B5EF4-FFF2-40B4-BE49-F238E27FC236}">
                    <a16:creationId xmlns:a16="http://schemas.microsoft.com/office/drawing/2014/main" id="{C94833F0-80C6-475D-9B0B-F442414143AB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5">
                <a:extLst>
                  <a:ext uri="{FF2B5EF4-FFF2-40B4-BE49-F238E27FC236}">
                    <a16:creationId xmlns:a16="http://schemas.microsoft.com/office/drawing/2014/main" id="{425923D2-3E56-4559-BE08-95E6F2362E44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0" name="object 6">
                <a:extLst>
                  <a:ext uri="{FF2B5EF4-FFF2-40B4-BE49-F238E27FC236}">
                    <a16:creationId xmlns:a16="http://schemas.microsoft.com/office/drawing/2014/main" id="{D7FC2035-4419-4998-B143-731C22A6C3C4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7">
                <a:extLst>
                  <a:ext uri="{FF2B5EF4-FFF2-40B4-BE49-F238E27FC236}">
                    <a16:creationId xmlns:a16="http://schemas.microsoft.com/office/drawing/2014/main" id="{F9A0510C-38C9-4C2F-A0E5-A1FA68439411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8">
                <a:extLst>
                  <a:ext uri="{FF2B5EF4-FFF2-40B4-BE49-F238E27FC236}">
                    <a16:creationId xmlns:a16="http://schemas.microsoft.com/office/drawing/2014/main" id="{D701896B-F3F9-490C-8806-31B59453651D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1AEDFE1-6A4E-4F3C-BFC2-9DF7066B8C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259FF669-8369-459B-902F-3523FE12F3B6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DFDBA72B-E448-4C22-9D5E-132360C269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69536" y="2722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88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164236"/>
            <a:ext cx="5943600" cy="6074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8382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nk Free" panose="03080402000500000000" pitchFamily="66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8832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4639406" y="3251744"/>
            <a:ext cx="1102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9116362" y="1027441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LO1</a:t>
            </a:r>
            <a:endParaRPr kumimoji="0" lang="en-GB" sz="26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5008566" y="3471978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Left Bracket 23"/>
          <p:cNvSpPr/>
          <p:nvPr/>
        </p:nvSpPr>
        <p:spPr>
          <a:xfrm>
            <a:off x="4913232" y="1727743"/>
            <a:ext cx="801768" cy="3156758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76556" y="2489728"/>
            <a:ext cx="4524284" cy="1516759"/>
          </a:xfrm>
          <a:custGeom>
            <a:avLst/>
            <a:gdLst>
              <a:gd name="connsiteX0" fmla="*/ 0 w 2757744"/>
              <a:gd name="connsiteY0" fmla="*/ 137887 h 1378872"/>
              <a:gd name="connsiteX1" fmla="*/ 137887 w 2757744"/>
              <a:gd name="connsiteY1" fmla="*/ 0 h 1378872"/>
              <a:gd name="connsiteX2" fmla="*/ 2619857 w 2757744"/>
              <a:gd name="connsiteY2" fmla="*/ 0 h 1378872"/>
              <a:gd name="connsiteX3" fmla="*/ 2757744 w 2757744"/>
              <a:gd name="connsiteY3" fmla="*/ 137887 h 1378872"/>
              <a:gd name="connsiteX4" fmla="*/ 2757744 w 2757744"/>
              <a:gd name="connsiteY4" fmla="*/ 1240985 h 1378872"/>
              <a:gd name="connsiteX5" fmla="*/ 2619857 w 2757744"/>
              <a:gd name="connsiteY5" fmla="*/ 1378872 h 1378872"/>
              <a:gd name="connsiteX6" fmla="*/ 137887 w 2757744"/>
              <a:gd name="connsiteY6" fmla="*/ 1378872 h 1378872"/>
              <a:gd name="connsiteX7" fmla="*/ 0 w 2757744"/>
              <a:gd name="connsiteY7" fmla="*/ 1240985 h 1378872"/>
              <a:gd name="connsiteX8" fmla="*/ 0 w 2757744"/>
              <a:gd name="connsiteY8" fmla="*/ 137887 h 137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7744" h="1378872">
                <a:moveTo>
                  <a:pt x="0" y="137887"/>
                </a:moveTo>
                <a:cubicBezTo>
                  <a:pt x="0" y="61734"/>
                  <a:pt x="61734" y="0"/>
                  <a:pt x="137887" y="0"/>
                </a:cubicBezTo>
                <a:lnTo>
                  <a:pt x="2619857" y="0"/>
                </a:lnTo>
                <a:cubicBezTo>
                  <a:pt x="2696010" y="0"/>
                  <a:pt x="2757744" y="61734"/>
                  <a:pt x="2757744" y="137887"/>
                </a:cubicBezTo>
                <a:lnTo>
                  <a:pt x="2757744" y="1240985"/>
                </a:lnTo>
                <a:cubicBezTo>
                  <a:pt x="2757744" y="1317138"/>
                  <a:pt x="2696010" y="1378872"/>
                  <a:pt x="2619857" y="1378872"/>
                </a:cubicBezTo>
                <a:lnTo>
                  <a:pt x="137887" y="1378872"/>
                </a:lnTo>
                <a:cubicBezTo>
                  <a:pt x="61734" y="1378872"/>
                  <a:pt x="0" y="1317138"/>
                  <a:pt x="0" y="1240985"/>
                </a:cubicBezTo>
                <a:lnTo>
                  <a:pt x="0" y="13788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726" tIns="75946" rIns="93726" bIns="75946" numCol="1" spcCol="1270" anchor="ctr" anchorCtr="0">
            <a:noAutofit/>
          </a:bodyPr>
          <a:lstStyle/>
          <a:p>
            <a:pPr marL="266700" marR="0" lvl="0" indent="-26670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Affects many enzymes</a:t>
            </a:r>
          </a:p>
        </p:txBody>
      </p:sp>
      <p:sp>
        <p:nvSpPr>
          <p:cNvPr id="7" name="Freeform 6"/>
          <p:cNvSpPr/>
          <p:nvPr/>
        </p:nvSpPr>
        <p:spPr>
          <a:xfrm>
            <a:off x="5701209" y="1041943"/>
            <a:ext cx="3290387" cy="1253520"/>
          </a:xfrm>
          <a:custGeom>
            <a:avLst/>
            <a:gdLst>
              <a:gd name="connsiteX0" fmla="*/ 0 w 2206195"/>
              <a:gd name="connsiteY0" fmla="*/ 137887 h 1378872"/>
              <a:gd name="connsiteX1" fmla="*/ 137887 w 2206195"/>
              <a:gd name="connsiteY1" fmla="*/ 0 h 1378872"/>
              <a:gd name="connsiteX2" fmla="*/ 2068308 w 2206195"/>
              <a:gd name="connsiteY2" fmla="*/ 0 h 1378872"/>
              <a:gd name="connsiteX3" fmla="*/ 2206195 w 2206195"/>
              <a:gd name="connsiteY3" fmla="*/ 137887 h 1378872"/>
              <a:gd name="connsiteX4" fmla="*/ 2206195 w 2206195"/>
              <a:gd name="connsiteY4" fmla="*/ 1240985 h 1378872"/>
              <a:gd name="connsiteX5" fmla="*/ 2068308 w 2206195"/>
              <a:gd name="connsiteY5" fmla="*/ 1378872 h 1378872"/>
              <a:gd name="connsiteX6" fmla="*/ 137887 w 2206195"/>
              <a:gd name="connsiteY6" fmla="*/ 1378872 h 1378872"/>
              <a:gd name="connsiteX7" fmla="*/ 0 w 2206195"/>
              <a:gd name="connsiteY7" fmla="*/ 1240985 h 1378872"/>
              <a:gd name="connsiteX8" fmla="*/ 0 w 2206195"/>
              <a:gd name="connsiteY8" fmla="*/ 137887 h 137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95" h="1378872">
                <a:moveTo>
                  <a:pt x="0" y="137887"/>
                </a:moveTo>
                <a:cubicBezTo>
                  <a:pt x="0" y="61734"/>
                  <a:pt x="61734" y="0"/>
                  <a:pt x="137887" y="0"/>
                </a:cubicBezTo>
                <a:lnTo>
                  <a:pt x="2068308" y="0"/>
                </a:lnTo>
                <a:cubicBezTo>
                  <a:pt x="2144461" y="0"/>
                  <a:pt x="2206195" y="61734"/>
                  <a:pt x="2206195" y="137887"/>
                </a:cubicBezTo>
                <a:lnTo>
                  <a:pt x="2206195" y="1240985"/>
                </a:lnTo>
                <a:cubicBezTo>
                  <a:pt x="2206195" y="1317138"/>
                  <a:pt x="2144461" y="1378872"/>
                  <a:pt x="2068308" y="1378872"/>
                </a:cubicBezTo>
                <a:lnTo>
                  <a:pt x="137887" y="1378872"/>
                </a:lnTo>
                <a:cubicBezTo>
                  <a:pt x="61734" y="1378872"/>
                  <a:pt x="0" y="1317138"/>
                  <a:pt x="0" y="1240985"/>
                </a:cubicBezTo>
                <a:lnTo>
                  <a:pt x="0" y="13788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726" tIns="75946" rIns="93726" bIns="75946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Reduced myocardial &amp; SK contractility</a:t>
            </a:r>
          </a:p>
        </p:txBody>
      </p:sp>
      <p:sp>
        <p:nvSpPr>
          <p:cNvPr id="12" name="Freeform 11"/>
          <p:cNvSpPr/>
          <p:nvPr/>
        </p:nvSpPr>
        <p:spPr>
          <a:xfrm>
            <a:off x="5701210" y="2613134"/>
            <a:ext cx="3290387" cy="1253520"/>
          </a:xfrm>
          <a:custGeom>
            <a:avLst/>
            <a:gdLst>
              <a:gd name="connsiteX0" fmla="*/ 0 w 2206195"/>
              <a:gd name="connsiteY0" fmla="*/ 137887 h 1378872"/>
              <a:gd name="connsiteX1" fmla="*/ 137887 w 2206195"/>
              <a:gd name="connsiteY1" fmla="*/ 0 h 1378872"/>
              <a:gd name="connsiteX2" fmla="*/ 2068308 w 2206195"/>
              <a:gd name="connsiteY2" fmla="*/ 0 h 1378872"/>
              <a:gd name="connsiteX3" fmla="*/ 2206195 w 2206195"/>
              <a:gd name="connsiteY3" fmla="*/ 137887 h 1378872"/>
              <a:gd name="connsiteX4" fmla="*/ 2206195 w 2206195"/>
              <a:gd name="connsiteY4" fmla="*/ 1240985 h 1378872"/>
              <a:gd name="connsiteX5" fmla="*/ 2068308 w 2206195"/>
              <a:gd name="connsiteY5" fmla="*/ 1378872 h 1378872"/>
              <a:gd name="connsiteX6" fmla="*/ 137887 w 2206195"/>
              <a:gd name="connsiteY6" fmla="*/ 1378872 h 1378872"/>
              <a:gd name="connsiteX7" fmla="*/ 0 w 2206195"/>
              <a:gd name="connsiteY7" fmla="*/ 1240985 h 1378872"/>
              <a:gd name="connsiteX8" fmla="*/ 0 w 2206195"/>
              <a:gd name="connsiteY8" fmla="*/ 137887 h 137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95" h="1378872">
                <a:moveTo>
                  <a:pt x="0" y="137887"/>
                </a:moveTo>
                <a:cubicBezTo>
                  <a:pt x="0" y="61734"/>
                  <a:pt x="61734" y="0"/>
                  <a:pt x="137887" y="0"/>
                </a:cubicBezTo>
                <a:lnTo>
                  <a:pt x="2068308" y="0"/>
                </a:lnTo>
                <a:cubicBezTo>
                  <a:pt x="2144461" y="0"/>
                  <a:pt x="2206195" y="61734"/>
                  <a:pt x="2206195" y="137887"/>
                </a:cubicBezTo>
                <a:lnTo>
                  <a:pt x="2206195" y="1240985"/>
                </a:lnTo>
                <a:cubicBezTo>
                  <a:pt x="2206195" y="1317138"/>
                  <a:pt x="2144461" y="1378872"/>
                  <a:pt x="2068308" y="1378872"/>
                </a:cubicBezTo>
                <a:lnTo>
                  <a:pt x="137887" y="1378872"/>
                </a:lnTo>
                <a:cubicBezTo>
                  <a:pt x="61734" y="1378872"/>
                  <a:pt x="0" y="1317138"/>
                  <a:pt x="0" y="1240985"/>
                </a:cubicBezTo>
                <a:lnTo>
                  <a:pt x="0" y="13788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726" tIns="75946" rIns="93726" bIns="75946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Reduced glycolysis in many tissues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701213" y="4208023"/>
            <a:ext cx="3290387" cy="1253520"/>
          </a:xfrm>
          <a:custGeom>
            <a:avLst/>
            <a:gdLst>
              <a:gd name="connsiteX0" fmla="*/ 0 w 2206195"/>
              <a:gd name="connsiteY0" fmla="*/ 137887 h 1378872"/>
              <a:gd name="connsiteX1" fmla="*/ 137887 w 2206195"/>
              <a:gd name="connsiteY1" fmla="*/ 0 h 1378872"/>
              <a:gd name="connsiteX2" fmla="*/ 2068308 w 2206195"/>
              <a:gd name="connsiteY2" fmla="*/ 0 h 1378872"/>
              <a:gd name="connsiteX3" fmla="*/ 2206195 w 2206195"/>
              <a:gd name="connsiteY3" fmla="*/ 137887 h 1378872"/>
              <a:gd name="connsiteX4" fmla="*/ 2206195 w 2206195"/>
              <a:gd name="connsiteY4" fmla="*/ 1240985 h 1378872"/>
              <a:gd name="connsiteX5" fmla="*/ 2068308 w 2206195"/>
              <a:gd name="connsiteY5" fmla="*/ 1378872 h 1378872"/>
              <a:gd name="connsiteX6" fmla="*/ 137887 w 2206195"/>
              <a:gd name="connsiteY6" fmla="*/ 1378872 h 1378872"/>
              <a:gd name="connsiteX7" fmla="*/ 0 w 2206195"/>
              <a:gd name="connsiteY7" fmla="*/ 1240985 h 1378872"/>
              <a:gd name="connsiteX8" fmla="*/ 0 w 2206195"/>
              <a:gd name="connsiteY8" fmla="*/ 137887 h 137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95" h="1378872">
                <a:moveTo>
                  <a:pt x="0" y="137887"/>
                </a:moveTo>
                <a:cubicBezTo>
                  <a:pt x="0" y="61734"/>
                  <a:pt x="61734" y="0"/>
                  <a:pt x="137887" y="0"/>
                </a:cubicBezTo>
                <a:lnTo>
                  <a:pt x="2068308" y="0"/>
                </a:lnTo>
                <a:cubicBezTo>
                  <a:pt x="2144461" y="0"/>
                  <a:pt x="2206195" y="61734"/>
                  <a:pt x="2206195" y="137887"/>
                </a:cubicBezTo>
                <a:lnTo>
                  <a:pt x="2206195" y="1240985"/>
                </a:lnTo>
                <a:cubicBezTo>
                  <a:pt x="2206195" y="1317138"/>
                  <a:pt x="2144461" y="1378872"/>
                  <a:pt x="2068308" y="1378872"/>
                </a:cubicBezTo>
                <a:lnTo>
                  <a:pt x="137887" y="1378872"/>
                </a:lnTo>
                <a:cubicBezTo>
                  <a:pt x="61734" y="1378872"/>
                  <a:pt x="0" y="1317138"/>
                  <a:pt x="0" y="1240985"/>
                </a:cubicBezTo>
                <a:lnTo>
                  <a:pt x="0" y="13788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726" tIns="75946" rIns="93726" bIns="75946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Reduced hepatic function</a:t>
            </a:r>
          </a:p>
        </p:txBody>
      </p:sp>
      <p:sp>
        <p:nvSpPr>
          <p:cNvPr id="19" name="Freeform 18"/>
          <p:cNvSpPr/>
          <p:nvPr/>
        </p:nvSpPr>
        <p:spPr>
          <a:xfrm>
            <a:off x="163856" y="4255829"/>
            <a:ext cx="4524286" cy="1516759"/>
          </a:xfrm>
          <a:custGeom>
            <a:avLst/>
            <a:gdLst>
              <a:gd name="connsiteX0" fmla="*/ 0 w 2757744"/>
              <a:gd name="connsiteY0" fmla="*/ 137887 h 1378872"/>
              <a:gd name="connsiteX1" fmla="*/ 137887 w 2757744"/>
              <a:gd name="connsiteY1" fmla="*/ 0 h 1378872"/>
              <a:gd name="connsiteX2" fmla="*/ 2619857 w 2757744"/>
              <a:gd name="connsiteY2" fmla="*/ 0 h 1378872"/>
              <a:gd name="connsiteX3" fmla="*/ 2757744 w 2757744"/>
              <a:gd name="connsiteY3" fmla="*/ 137887 h 1378872"/>
              <a:gd name="connsiteX4" fmla="*/ 2757744 w 2757744"/>
              <a:gd name="connsiteY4" fmla="*/ 1240985 h 1378872"/>
              <a:gd name="connsiteX5" fmla="*/ 2619857 w 2757744"/>
              <a:gd name="connsiteY5" fmla="*/ 1378872 h 1378872"/>
              <a:gd name="connsiteX6" fmla="*/ 137887 w 2757744"/>
              <a:gd name="connsiteY6" fmla="*/ 1378872 h 1378872"/>
              <a:gd name="connsiteX7" fmla="*/ 0 w 2757744"/>
              <a:gd name="connsiteY7" fmla="*/ 1240985 h 1378872"/>
              <a:gd name="connsiteX8" fmla="*/ 0 w 2757744"/>
              <a:gd name="connsiteY8" fmla="*/ 137887 h 137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7744" h="1378872">
                <a:moveTo>
                  <a:pt x="0" y="137887"/>
                </a:moveTo>
                <a:cubicBezTo>
                  <a:pt x="0" y="61734"/>
                  <a:pt x="61734" y="0"/>
                  <a:pt x="137887" y="0"/>
                </a:cubicBezTo>
                <a:lnTo>
                  <a:pt x="2619857" y="0"/>
                </a:lnTo>
                <a:cubicBezTo>
                  <a:pt x="2696010" y="0"/>
                  <a:pt x="2757744" y="61734"/>
                  <a:pt x="2757744" y="137887"/>
                </a:cubicBezTo>
                <a:lnTo>
                  <a:pt x="2757744" y="1240985"/>
                </a:lnTo>
                <a:cubicBezTo>
                  <a:pt x="2757744" y="1317138"/>
                  <a:pt x="2696010" y="1378872"/>
                  <a:pt x="2619857" y="1378872"/>
                </a:cubicBezTo>
                <a:lnTo>
                  <a:pt x="137887" y="1378872"/>
                </a:lnTo>
                <a:cubicBezTo>
                  <a:pt x="61734" y="1378872"/>
                  <a:pt x="0" y="1317138"/>
                  <a:pt x="0" y="1240985"/>
                </a:cubicBezTo>
                <a:lnTo>
                  <a:pt x="0" y="13788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726" tIns="1008000" rIns="36000" bIns="75946" numCol="1" spcCol="1270" anchor="ctr" anchorCtr="0">
            <a:noAutofit/>
          </a:bodyPr>
          <a:lstStyle/>
          <a:p>
            <a:pPr marL="266700" marR="0" lvl="0" indent="-26670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↑ ECF K</a:t>
            </a:r>
            <a:r>
              <a:rPr kumimoji="0" lang="en-US" sz="32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conc.</a:t>
            </a:r>
          </a:p>
          <a:p>
            <a:pPr marL="26670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Hyperkalaemia)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89256" y="6021930"/>
            <a:ext cx="4524284" cy="1516759"/>
          </a:xfrm>
          <a:custGeom>
            <a:avLst/>
            <a:gdLst>
              <a:gd name="connsiteX0" fmla="*/ 0 w 2757744"/>
              <a:gd name="connsiteY0" fmla="*/ 137887 h 1378872"/>
              <a:gd name="connsiteX1" fmla="*/ 137887 w 2757744"/>
              <a:gd name="connsiteY1" fmla="*/ 0 h 1378872"/>
              <a:gd name="connsiteX2" fmla="*/ 2619857 w 2757744"/>
              <a:gd name="connsiteY2" fmla="*/ 0 h 1378872"/>
              <a:gd name="connsiteX3" fmla="*/ 2757744 w 2757744"/>
              <a:gd name="connsiteY3" fmla="*/ 137887 h 1378872"/>
              <a:gd name="connsiteX4" fmla="*/ 2757744 w 2757744"/>
              <a:gd name="connsiteY4" fmla="*/ 1240985 h 1378872"/>
              <a:gd name="connsiteX5" fmla="*/ 2619857 w 2757744"/>
              <a:gd name="connsiteY5" fmla="*/ 1378872 h 1378872"/>
              <a:gd name="connsiteX6" fmla="*/ 137887 w 2757744"/>
              <a:gd name="connsiteY6" fmla="*/ 1378872 h 1378872"/>
              <a:gd name="connsiteX7" fmla="*/ 0 w 2757744"/>
              <a:gd name="connsiteY7" fmla="*/ 1240985 h 1378872"/>
              <a:gd name="connsiteX8" fmla="*/ 0 w 2757744"/>
              <a:gd name="connsiteY8" fmla="*/ 137887 h 137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7744" h="1378872">
                <a:moveTo>
                  <a:pt x="0" y="137887"/>
                </a:moveTo>
                <a:cubicBezTo>
                  <a:pt x="0" y="61734"/>
                  <a:pt x="61734" y="0"/>
                  <a:pt x="137887" y="0"/>
                </a:cubicBezTo>
                <a:lnTo>
                  <a:pt x="2619857" y="0"/>
                </a:lnTo>
                <a:cubicBezTo>
                  <a:pt x="2696010" y="0"/>
                  <a:pt x="2757744" y="61734"/>
                  <a:pt x="2757744" y="137887"/>
                </a:cubicBezTo>
                <a:lnTo>
                  <a:pt x="2757744" y="1240985"/>
                </a:lnTo>
                <a:cubicBezTo>
                  <a:pt x="2757744" y="1317138"/>
                  <a:pt x="2696010" y="1378872"/>
                  <a:pt x="2619857" y="1378872"/>
                </a:cubicBezTo>
                <a:lnTo>
                  <a:pt x="137887" y="1378872"/>
                </a:lnTo>
                <a:cubicBezTo>
                  <a:pt x="61734" y="1378872"/>
                  <a:pt x="0" y="1317138"/>
                  <a:pt x="0" y="1240985"/>
                </a:cubicBezTo>
                <a:lnTo>
                  <a:pt x="0" y="13788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504000" rIns="0" bIns="75946" numCol="1" spcCol="1270" anchor="ctr" anchorCtr="0">
            <a:no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Severe effects (pH ↓7.1)</a:t>
            </a:r>
          </a:p>
          <a:p>
            <a:pPr marL="82550" marR="0" lvl="0" indent="-82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Life threatening (pH ↓ 7.0)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041943"/>
            <a:ext cx="252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Acidaemia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 descr="IMG_4551.JPG">
            <a:extLst>
              <a:ext uri="{FF2B5EF4-FFF2-40B4-BE49-F238E27FC236}">
                <a16:creationId xmlns:a16="http://schemas.microsoft.com/office/drawing/2014/main" id="{49D0AE98-ACDC-4CD6-A063-864396A9D2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028" y="7010400"/>
            <a:ext cx="760495" cy="71628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3C4A7C0-ADEB-4B68-988E-0620EDCFEC82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532D53F-73AF-43C5-937D-F66FB6A88EE3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8" name="object 4">
                <a:extLst>
                  <a:ext uri="{FF2B5EF4-FFF2-40B4-BE49-F238E27FC236}">
                    <a16:creationId xmlns:a16="http://schemas.microsoft.com/office/drawing/2014/main" id="{B14457BE-F785-4A42-B7BA-351CB5972CE9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5">
                <a:extLst>
                  <a:ext uri="{FF2B5EF4-FFF2-40B4-BE49-F238E27FC236}">
                    <a16:creationId xmlns:a16="http://schemas.microsoft.com/office/drawing/2014/main" id="{DC6C2C15-7E47-43B0-A53B-DE1BCE76E7E0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9" name="object 6">
                <a:extLst>
                  <a:ext uri="{FF2B5EF4-FFF2-40B4-BE49-F238E27FC236}">
                    <a16:creationId xmlns:a16="http://schemas.microsoft.com/office/drawing/2014/main" id="{AC06F0F8-1365-4E1D-AA26-F5D93C788DFB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7">
                <a:extLst>
                  <a:ext uri="{FF2B5EF4-FFF2-40B4-BE49-F238E27FC236}">
                    <a16:creationId xmlns:a16="http://schemas.microsoft.com/office/drawing/2014/main" id="{B3517BFC-BDD3-406D-AFF7-74C448BCFF02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8">
                <a:extLst>
                  <a:ext uri="{FF2B5EF4-FFF2-40B4-BE49-F238E27FC236}">
                    <a16:creationId xmlns:a16="http://schemas.microsoft.com/office/drawing/2014/main" id="{4A08E41F-4F86-47C4-96A7-E1865DB971CD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1B20AE11-AFCD-4A46-ACB8-3E1F790090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601F9C73-AD3E-4FCC-8CE1-094CBDCC54ED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73D27911-3C78-48B1-858F-45C32E064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54024" y="40095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1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9214899" y="873186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LO1</a:t>
            </a:r>
            <a:endParaRPr kumimoji="0" lang="en-GB" sz="26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5008566" y="2582435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/>
          <p:cNvGrpSpPr/>
          <p:nvPr/>
        </p:nvGrpSpPr>
        <p:grpSpPr>
          <a:xfrm>
            <a:off x="765063" y="1562100"/>
            <a:ext cx="8605863" cy="6125173"/>
            <a:chOff x="2203592" y="1526801"/>
            <a:chExt cx="5399019" cy="5631136"/>
          </a:xfrm>
        </p:grpSpPr>
        <p:sp>
          <p:nvSpPr>
            <p:cNvPr id="5" name="Freeform 4"/>
            <p:cNvSpPr/>
            <p:nvPr/>
          </p:nvSpPr>
          <p:spPr>
            <a:xfrm>
              <a:off x="2203592" y="1526801"/>
              <a:ext cx="2324729" cy="1317553"/>
            </a:xfrm>
            <a:custGeom>
              <a:avLst/>
              <a:gdLst>
                <a:gd name="connsiteX0" fmla="*/ 0 w 2195921"/>
                <a:gd name="connsiteY0" fmla="*/ 131755 h 1317553"/>
                <a:gd name="connsiteX1" fmla="*/ 131755 w 2195921"/>
                <a:gd name="connsiteY1" fmla="*/ 0 h 1317553"/>
                <a:gd name="connsiteX2" fmla="*/ 2064166 w 2195921"/>
                <a:gd name="connsiteY2" fmla="*/ 0 h 1317553"/>
                <a:gd name="connsiteX3" fmla="*/ 2195921 w 2195921"/>
                <a:gd name="connsiteY3" fmla="*/ 131755 h 1317553"/>
                <a:gd name="connsiteX4" fmla="*/ 2195921 w 2195921"/>
                <a:gd name="connsiteY4" fmla="*/ 1185798 h 1317553"/>
                <a:gd name="connsiteX5" fmla="*/ 2064166 w 2195921"/>
                <a:gd name="connsiteY5" fmla="*/ 1317553 h 1317553"/>
                <a:gd name="connsiteX6" fmla="*/ 131755 w 2195921"/>
                <a:gd name="connsiteY6" fmla="*/ 1317553 h 1317553"/>
                <a:gd name="connsiteX7" fmla="*/ 0 w 2195921"/>
                <a:gd name="connsiteY7" fmla="*/ 1185798 h 1317553"/>
                <a:gd name="connsiteX8" fmla="*/ 0 w 2195921"/>
                <a:gd name="connsiteY8" fmla="*/ 131755 h 131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5921" h="1317553">
                  <a:moveTo>
                    <a:pt x="0" y="131755"/>
                  </a:moveTo>
                  <a:cubicBezTo>
                    <a:pt x="0" y="58989"/>
                    <a:pt x="58989" y="0"/>
                    <a:pt x="131755" y="0"/>
                  </a:cubicBezTo>
                  <a:lnTo>
                    <a:pt x="2064166" y="0"/>
                  </a:lnTo>
                  <a:cubicBezTo>
                    <a:pt x="2136932" y="0"/>
                    <a:pt x="2195921" y="58989"/>
                    <a:pt x="2195921" y="131755"/>
                  </a:cubicBezTo>
                  <a:lnTo>
                    <a:pt x="2195921" y="1185798"/>
                  </a:lnTo>
                  <a:cubicBezTo>
                    <a:pt x="2195921" y="1258564"/>
                    <a:pt x="2136932" y="1317553"/>
                    <a:pt x="2064166" y="1317553"/>
                  </a:cubicBezTo>
                  <a:lnTo>
                    <a:pt x="131755" y="1317553"/>
                  </a:lnTo>
                  <a:cubicBezTo>
                    <a:pt x="58989" y="1317553"/>
                    <a:pt x="0" y="1258564"/>
                    <a:pt x="0" y="1185798"/>
                  </a:cubicBezTo>
                  <a:lnTo>
                    <a:pt x="0" y="13175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5270" tIns="145270" rIns="145270" bIns="14527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Reduces solubility of Ca</a:t>
              </a:r>
              <a:r>
                <a:rPr kumimoji="0" lang="en-GB" sz="2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2+</a:t>
              </a:r>
              <a:endPara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592756" y="1913283"/>
              <a:ext cx="465535" cy="544588"/>
            </a:xfrm>
            <a:custGeom>
              <a:avLst/>
              <a:gdLst>
                <a:gd name="connsiteX0" fmla="*/ 0 w 465535"/>
                <a:gd name="connsiteY0" fmla="*/ 108918 h 544588"/>
                <a:gd name="connsiteX1" fmla="*/ 232768 w 465535"/>
                <a:gd name="connsiteY1" fmla="*/ 108918 h 544588"/>
                <a:gd name="connsiteX2" fmla="*/ 232768 w 465535"/>
                <a:gd name="connsiteY2" fmla="*/ 0 h 544588"/>
                <a:gd name="connsiteX3" fmla="*/ 465535 w 465535"/>
                <a:gd name="connsiteY3" fmla="*/ 272294 h 544588"/>
                <a:gd name="connsiteX4" fmla="*/ 232768 w 465535"/>
                <a:gd name="connsiteY4" fmla="*/ 544588 h 544588"/>
                <a:gd name="connsiteX5" fmla="*/ 232768 w 465535"/>
                <a:gd name="connsiteY5" fmla="*/ 435670 h 544588"/>
                <a:gd name="connsiteX6" fmla="*/ 0 w 465535"/>
                <a:gd name="connsiteY6" fmla="*/ 435670 h 544588"/>
                <a:gd name="connsiteX7" fmla="*/ 0 w 465535"/>
                <a:gd name="connsiteY7" fmla="*/ 108918 h 54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535" h="544588">
                  <a:moveTo>
                    <a:pt x="0" y="108918"/>
                  </a:moveTo>
                  <a:lnTo>
                    <a:pt x="232768" y="108918"/>
                  </a:lnTo>
                  <a:lnTo>
                    <a:pt x="232768" y="0"/>
                  </a:lnTo>
                  <a:lnTo>
                    <a:pt x="465535" y="272294"/>
                  </a:lnTo>
                  <a:lnTo>
                    <a:pt x="232768" y="544588"/>
                  </a:lnTo>
                  <a:lnTo>
                    <a:pt x="232768" y="435670"/>
                  </a:lnTo>
                  <a:lnTo>
                    <a:pt x="0" y="435670"/>
                  </a:lnTo>
                  <a:lnTo>
                    <a:pt x="0" y="10891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8918" rIns="139660" bIns="108918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277882" y="1526801"/>
              <a:ext cx="2324729" cy="1317553"/>
            </a:xfrm>
            <a:custGeom>
              <a:avLst/>
              <a:gdLst>
                <a:gd name="connsiteX0" fmla="*/ 0 w 2195921"/>
                <a:gd name="connsiteY0" fmla="*/ 131755 h 1317553"/>
                <a:gd name="connsiteX1" fmla="*/ 131755 w 2195921"/>
                <a:gd name="connsiteY1" fmla="*/ 0 h 1317553"/>
                <a:gd name="connsiteX2" fmla="*/ 2064166 w 2195921"/>
                <a:gd name="connsiteY2" fmla="*/ 0 h 1317553"/>
                <a:gd name="connsiteX3" fmla="*/ 2195921 w 2195921"/>
                <a:gd name="connsiteY3" fmla="*/ 131755 h 1317553"/>
                <a:gd name="connsiteX4" fmla="*/ 2195921 w 2195921"/>
                <a:gd name="connsiteY4" fmla="*/ 1185798 h 1317553"/>
                <a:gd name="connsiteX5" fmla="*/ 2064166 w 2195921"/>
                <a:gd name="connsiteY5" fmla="*/ 1317553 h 1317553"/>
                <a:gd name="connsiteX6" fmla="*/ 131755 w 2195921"/>
                <a:gd name="connsiteY6" fmla="*/ 1317553 h 1317553"/>
                <a:gd name="connsiteX7" fmla="*/ 0 w 2195921"/>
                <a:gd name="connsiteY7" fmla="*/ 1185798 h 1317553"/>
                <a:gd name="connsiteX8" fmla="*/ 0 w 2195921"/>
                <a:gd name="connsiteY8" fmla="*/ 131755 h 131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5921" h="1317553">
                  <a:moveTo>
                    <a:pt x="0" y="131755"/>
                  </a:moveTo>
                  <a:cubicBezTo>
                    <a:pt x="0" y="58989"/>
                    <a:pt x="58989" y="0"/>
                    <a:pt x="131755" y="0"/>
                  </a:cubicBezTo>
                  <a:lnTo>
                    <a:pt x="2064166" y="0"/>
                  </a:lnTo>
                  <a:cubicBezTo>
                    <a:pt x="2136932" y="0"/>
                    <a:pt x="2195921" y="58989"/>
                    <a:pt x="2195921" y="131755"/>
                  </a:cubicBezTo>
                  <a:lnTo>
                    <a:pt x="2195921" y="1185798"/>
                  </a:lnTo>
                  <a:cubicBezTo>
                    <a:pt x="2195921" y="1258564"/>
                    <a:pt x="2136932" y="1317553"/>
                    <a:pt x="2064166" y="1317553"/>
                  </a:cubicBezTo>
                  <a:lnTo>
                    <a:pt x="131755" y="1317553"/>
                  </a:lnTo>
                  <a:cubicBezTo>
                    <a:pt x="58989" y="1317553"/>
                    <a:pt x="0" y="1258564"/>
                    <a:pt x="0" y="1185798"/>
                  </a:cubicBezTo>
                  <a:lnTo>
                    <a:pt x="0" y="13175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5270" tIns="145270" rIns="145270" bIns="14527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Free Ca</a:t>
              </a:r>
              <a:r>
                <a:rPr kumimoji="0" lang="en-GB" sz="2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2+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leaves the ECF, it bounds to albumin &amp; bones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103550" y="3037595"/>
              <a:ext cx="544589" cy="465536"/>
            </a:xfrm>
            <a:custGeom>
              <a:avLst/>
              <a:gdLst>
                <a:gd name="connsiteX0" fmla="*/ 0 w 465535"/>
                <a:gd name="connsiteY0" fmla="*/ 108918 h 544588"/>
                <a:gd name="connsiteX1" fmla="*/ 232768 w 465535"/>
                <a:gd name="connsiteY1" fmla="*/ 108918 h 544588"/>
                <a:gd name="connsiteX2" fmla="*/ 232768 w 465535"/>
                <a:gd name="connsiteY2" fmla="*/ 0 h 544588"/>
                <a:gd name="connsiteX3" fmla="*/ 465535 w 465535"/>
                <a:gd name="connsiteY3" fmla="*/ 272294 h 544588"/>
                <a:gd name="connsiteX4" fmla="*/ 232768 w 465535"/>
                <a:gd name="connsiteY4" fmla="*/ 544588 h 544588"/>
                <a:gd name="connsiteX5" fmla="*/ 232768 w 465535"/>
                <a:gd name="connsiteY5" fmla="*/ 435670 h 544588"/>
                <a:gd name="connsiteX6" fmla="*/ 0 w 465535"/>
                <a:gd name="connsiteY6" fmla="*/ 435670 h 544588"/>
                <a:gd name="connsiteX7" fmla="*/ 0 w 465535"/>
                <a:gd name="connsiteY7" fmla="*/ 108918 h 54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535" h="544588">
                  <a:moveTo>
                    <a:pt x="372427" y="1"/>
                  </a:moveTo>
                  <a:lnTo>
                    <a:pt x="372427" y="272295"/>
                  </a:lnTo>
                  <a:lnTo>
                    <a:pt x="465535" y="272295"/>
                  </a:lnTo>
                  <a:lnTo>
                    <a:pt x="232768" y="544587"/>
                  </a:lnTo>
                  <a:lnTo>
                    <a:pt x="0" y="272295"/>
                  </a:lnTo>
                  <a:lnTo>
                    <a:pt x="93108" y="272295"/>
                  </a:lnTo>
                  <a:lnTo>
                    <a:pt x="93108" y="1"/>
                  </a:lnTo>
                  <a:lnTo>
                    <a:pt x="372427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919" tIns="0" rIns="108918" bIns="139661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77882" y="3722723"/>
              <a:ext cx="2324729" cy="1317553"/>
            </a:xfrm>
            <a:custGeom>
              <a:avLst/>
              <a:gdLst>
                <a:gd name="connsiteX0" fmla="*/ 0 w 2195921"/>
                <a:gd name="connsiteY0" fmla="*/ 131755 h 1317553"/>
                <a:gd name="connsiteX1" fmla="*/ 131755 w 2195921"/>
                <a:gd name="connsiteY1" fmla="*/ 0 h 1317553"/>
                <a:gd name="connsiteX2" fmla="*/ 2064166 w 2195921"/>
                <a:gd name="connsiteY2" fmla="*/ 0 h 1317553"/>
                <a:gd name="connsiteX3" fmla="*/ 2195921 w 2195921"/>
                <a:gd name="connsiteY3" fmla="*/ 131755 h 1317553"/>
                <a:gd name="connsiteX4" fmla="*/ 2195921 w 2195921"/>
                <a:gd name="connsiteY4" fmla="*/ 1185798 h 1317553"/>
                <a:gd name="connsiteX5" fmla="*/ 2064166 w 2195921"/>
                <a:gd name="connsiteY5" fmla="*/ 1317553 h 1317553"/>
                <a:gd name="connsiteX6" fmla="*/ 131755 w 2195921"/>
                <a:gd name="connsiteY6" fmla="*/ 1317553 h 1317553"/>
                <a:gd name="connsiteX7" fmla="*/ 0 w 2195921"/>
                <a:gd name="connsiteY7" fmla="*/ 1185798 h 1317553"/>
                <a:gd name="connsiteX8" fmla="*/ 0 w 2195921"/>
                <a:gd name="connsiteY8" fmla="*/ 131755 h 131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5921" h="1317553">
                  <a:moveTo>
                    <a:pt x="0" y="131755"/>
                  </a:moveTo>
                  <a:cubicBezTo>
                    <a:pt x="0" y="58989"/>
                    <a:pt x="58989" y="0"/>
                    <a:pt x="131755" y="0"/>
                  </a:cubicBezTo>
                  <a:lnTo>
                    <a:pt x="2064166" y="0"/>
                  </a:lnTo>
                  <a:cubicBezTo>
                    <a:pt x="2136932" y="0"/>
                    <a:pt x="2195921" y="58989"/>
                    <a:pt x="2195921" y="131755"/>
                  </a:cubicBezTo>
                  <a:lnTo>
                    <a:pt x="2195921" y="1185798"/>
                  </a:lnTo>
                  <a:cubicBezTo>
                    <a:pt x="2195921" y="1258564"/>
                    <a:pt x="2136932" y="1317553"/>
                    <a:pt x="2064166" y="1317553"/>
                  </a:cubicBezTo>
                  <a:lnTo>
                    <a:pt x="131755" y="1317553"/>
                  </a:lnTo>
                  <a:cubicBezTo>
                    <a:pt x="58989" y="1317553"/>
                    <a:pt x="0" y="1258564"/>
                    <a:pt x="0" y="1185798"/>
                  </a:cubicBezTo>
                  <a:lnTo>
                    <a:pt x="0" y="13175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5270" tIns="145270" rIns="145270" bIns="14527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Hypocalcaemia (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↑ excitability of nerves)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21600000">
              <a:off x="4619107" y="4109204"/>
              <a:ext cx="465536" cy="544589"/>
            </a:xfrm>
            <a:custGeom>
              <a:avLst/>
              <a:gdLst>
                <a:gd name="connsiteX0" fmla="*/ 0 w 465535"/>
                <a:gd name="connsiteY0" fmla="*/ 108918 h 544588"/>
                <a:gd name="connsiteX1" fmla="*/ 232768 w 465535"/>
                <a:gd name="connsiteY1" fmla="*/ 108918 h 544588"/>
                <a:gd name="connsiteX2" fmla="*/ 232768 w 465535"/>
                <a:gd name="connsiteY2" fmla="*/ 0 h 544588"/>
                <a:gd name="connsiteX3" fmla="*/ 465535 w 465535"/>
                <a:gd name="connsiteY3" fmla="*/ 272294 h 544588"/>
                <a:gd name="connsiteX4" fmla="*/ 232768 w 465535"/>
                <a:gd name="connsiteY4" fmla="*/ 544588 h 544588"/>
                <a:gd name="connsiteX5" fmla="*/ 232768 w 465535"/>
                <a:gd name="connsiteY5" fmla="*/ 435670 h 544588"/>
                <a:gd name="connsiteX6" fmla="*/ 0 w 465535"/>
                <a:gd name="connsiteY6" fmla="*/ 435670 h 544588"/>
                <a:gd name="connsiteX7" fmla="*/ 0 w 465535"/>
                <a:gd name="connsiteY7" fmla="*/ 108918 h 54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535" h="544588">
                  <a:moveTo>
                    <a:pt x="465535" y="435670"/>
                  </a:moveTo>
                  <a:lnTo>
                    <a:pt x="232767" y="435670"/>
                  </a:lnTo>
                  <a:lnTo>
                    <a:pt x="232767" y="544588"/>
                  </a:lnTo>
                  <a:lnTo>
                    <a:pt x="0" y="272294"/>
                  </a:lnTo>
                  <a:lnTo>
                    <a:pt x="232767" y="0"/>
                  </a:lnTo>
                  <a:lnTo>
                    <a:pt x="232767" y="108918"/>
                  </a:lnTo>
                  <a:lnTo>
                    <a:pt x="465535" y="108918"/>
                  </a:lnTo>
                  <a:lnTo>
                    <a:pt x="465535" y="4356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660" tIns="108919" rIns="1" bIns="108918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3592" y="3722723"/>
              <a:ext cx="2324729" cy="1317553"/>
            </a:xfrm>
            <a:custGeom>
              <a:avLst/>
              <a:gdLst>
                <a:gd name="connsiteX0" fmla="*/ 0 w 2195921"/>
                <a:gd name="connsiteY0" fmla="*/ 131755 h 1317553"/>
                <a:gd name="connsiteX1" fmla="*/ 131755 w 2195921"/>
                <a:gd name="connsiteY1" fmla="*/ 0 h 1317553"/>
                <a:gd name="connsiteX2" fmla="*/ 2064166 w 2195921"/>
                <a:gd name="connsiteY2" fmla="*/ 0 h 1317553"/>
                <a:gd name="connsiteX3" fmla="*/ 2195921 w 2195921"/>
                <a:gd name="connsiteY3" fmla="*/ 131755 h 1317553"/>
                <a:gd name="connsiteX4" fmla="*/ 2195921 w 2195921"/>
                <a:gd name="connsiteY4" fmla="*/ 1185798 h 1317553"/>
                <a:gd name="connsiteX5" fmla="*/ 2064166 w 2195921"/>
                <a:gd name="connsiteY5" fmla="*/ 1317553 h 1317553"/>
                <a:gd name="connsiteX6" fmla="*/ 131755 w 2195921"/>
                <a:gd name="connsiteY6" fmla="*/ 1317553 h 1317553"/>
                <a:gd name="connsiteX7" fmla="*/ 0 w 2195921"/>
                <a:gd name="connsiteY7" fmla="*/ 1185798 h 1317553"/>
                <a:gd name="connsiteX8" fmla="*/ 0 w 2195921"/>
                <a:gd name="connsiteY8" fmla="*/ 131755 h 131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5921" h="1317553">
                  <a:moveTo>
                    <a:pt x="0" y="131755"/>
                  </a:moveTo>
                  <a:cubicBezTo>
                    <a:pt x="0" y="58989"/>
                    <a:pt x="58989" y="0"/>
                    <a:pt x="131755" y="0"/>
                  </a:cubicBezTo>
                  <a:lnTo>
                    <a:pt x="2064166" y="0"/>
                  </a:lnTo>
                  <a:cubicBezTo>
                    <a:pt x="2136932" y="0"/>
                    <a:pt x="2195921" y="58989"/>
                    <a:pt x="2195921" y="131755"/>
                  </a:cubicBezTo>
                  <a:lnTo>
                    <a:pt x="2195921" y="1185798"/>
                  </a:lnTo>
                  <a:cubicBezTo>
                    <a:pt x="2195921" y="1258564"/>
                    <a:pt x="2136932" y="1317553"/>
                    <a:pt x="2064166" y="1317553"/>
                  </a:cubicBezTo>
                  <a:lnTo>
                    <a:pt x="131755" y="1317553"/>
                  </a:lnTo>
                  <a:cubicBezTo>
                    <a:pt x="58989" y="1317553"/>
                    <a:pt x="0" y="1258564"/>
                    <a:pt x="0" y="1185798"/>
                  </a:cubicBezTo>
                  <a:lnTo>
                    <a:pt x="0" y="13175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5270" tIns="145270" rIns="145270" bIns="14527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Paraesthesia &amp;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tetany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029260" y="5233517"/>
              <a:ext cx="544589" cy="465536"/>
            </a:xfrm>
            <a:custGeom>
              <a:avLst/>
              <a:gdLst>
                <a:gd name="connsiteX0" fmla="*/ 0 w 465535"/>
                <a:gd name="connsiteY0" fmla="*/ 108918 h 544588"/>
                <a:gd name="connsiteX1" fmla="*/ 232768 w 465535"/>
                <a:gd name="connsiteY1" fmla="*/ 108918 h 544588"/>
                <a:gd name="connsiteX2" fmla="*/ 232768 w 465535"/>
                <a:gd name="connsiteY2" fmla="*/ 0 h 544588"/>
                <a:gd name="connsiteX3" fmla="*/ 465535 w 465535"/>
                <a:gd name="connsiteY3" fmla="*/ 272294 h 544588"/>
                <a:gd name="connsiteX4" fmla="*/ 232768 w 465535"/>
                <a:gd name="connsiteY4" fmla="*/ 544588 h 544588"/>
                <a:gd name="connsiteX5" fmla="*/ 232768 w 465535"/>
                <a:gd name="connsiteY5" fmla="*/ 435670 h 544588"/>
                <a:gd name="connsiteX6" fmla="*/ 0 w 465535"/>
                <a:gd name="connsiteY6" fmla="*/ 435670 h 544588"/>
                <a:gd name="connsiteX7" fmla="*/ 0 w 465535"/>
                <a:gd name="connsiteY7" fmla="*/ 108918 h 54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535" h="544588">
                  <a:moveTo>
                    <a:pt x="372427" y="1"/>
                  </a:moveTo>
                  <a:lnTo>
                    <a:pt x="372427" y="272295"/>
                  </a:lnTo>
                  <a:lnTo>
                    <a:pt x="465535" y="272295"/>
                  </a:lnTo>
                  <a:lnTo>
                    <a:pt x="232768" y="544587"/>
                  </a:lnTo>
                  <a:lnTo>
                    <a:pt x="0" y="272295"/>
                  </a:lnTo>
                  <a:lnTo>
                    <a:pt x="93108" y="272295"/>
                  </a:lnTo>
                  <a:lnTo>
                    <a:pt x="93108" y="1"/>
                  </a:lnTo>
                  <a:lnTo>
                    <a:pt x="372427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919" tIns="0" rIns="108918" bIns="139661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11559" y="5840384"/>
              <a:ext cx="2407548" cy="1317553"/>
            </a:xfrm>
            <a:custGeom>
              <a:avLst/>
              <a:gdLst>
                <a:gd name="connsiteX0" fmla="*/ 0 w 2195921"/>
                <a:gd name="connsiteY0" fmla="*/ 131755 h 1317553"/>
                <a:gd name="connsiteX1" fmla="*/ 131755 w 2195921"/>
                <a:gd name="connsiteY1" fmla="*/ 0 h 1317553"/>
                <a:gd name="connsiteX2" fmla="*/ 2064166 w 2195921"/>
                <a:gd name="connsiteY2" fmla="*/ 0 h 1317553"/>
                <a:gd name="connsiteX3" fmla="*/ 2195921 w 2195921"/>
                <a:gd name="connsiteY3" fmla="*/ 131755 h 1317553"/>
                <a:gd name="connsiteX4" fmla="*/ 2195921 w 2195921"/>
                <a:gd name="connsiteY4" fmla="*/ 1185798 h 1317553"/>
                <a:gd name="connsiteX5" fmla="*/ 2064166 w 2195921"/>
                <a:gd name="connsiteY5" fmla="*/ 1317553 h 1317553"/>
                <a:gd name="connsiteX6" fmla="*/ 131755 w 2195921"/>
                <a:gd name="connsiteY6" fmla="*/ 1317553 h 1317553"/>
                <a:gd name="connsiteX7" fmla="*/ 0 w 2195921"/>
                <a:gd name="connsiteY7" fmla="*/ 1185798 h 1317553"/>
                <a:gd name="connsiteX8" fmla="*/ 0 w 2195921"/>
                <a:gd name="connsiteY8" fmla="*/ 131755 h 131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5921" h="1317553">
                  <a:moveTo>
                    <a:pt x="0" y="131755"/>
                  </a:moveTo>
                  <a:cubicBezTo>
                    <a:pt x="0" y="58989"/>
                    <a:pt x="58989" y="0"/>
                    <a:pt x="131755" y="0"/>
                  </a:cubicBezTo>
                  <a:lnTo>
                    <a:pt x="2064166" y="0"/>
                  </a:lnTo>
                  <a:cubicBezTo>
                    <a:pt x="2136932" y="0"/>
                    <a:pt x="2195921" y="58989"/>
                    <a:pt x="2195921" y="131755"/>
                  </a:cubicBezTo>
                  <a:lnTo>
                    <a:pt x="2195921" y="1185798"/>
                  </a:lnTo>
                  <a:cubicBezTo>
                    <a:pt x="2195921" y="1258564"/>
                    <a:pt x="2136932" y="1317553"/>
                    <a:pt x="2064166" y="1317553"/>
                  </a:cubicBezTo>
                  <a:lnTo>
                    <a:pt x="131755" y="1317553"/>
                  </a:lnTo>
                  <a:cubicBezTo>
                    <a:pt x="58989" y="1317553"/>
                    <a:pt x="0" y="1258564"/>
                    <a:pt x="0" y="1185798"/>
                  </a:cubicBezTo>
                  <a:lnTo>
                    <a:pt x="0" y="13175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45270" rIns="0" bIns="145270" numCol="1" spcCol="1270" anchor="ctr" anchorCtr="0">
              <a:noAutofit/>
            </a:bodyPr>
            <a:lstStyle/>
            <a:p>
              <a:pPr marL="182563" marR="0" lvl="0" indent="-182563" algn="ctr" defTabSz="12446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45% mortality (pH 7.55)</a:t>
              </a:r>
            </a:p>
            <a:p>
              <a:pPr marL="182563" marR="0" lvl="0" indent="-182563" algn="l" defTabSz="12446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80% mortality (pH&gt; 7.65)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63598" y="768542"/>
            <a:ext cx="2693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Alkalaemia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 descr="IMG_4551.JPG">
            <a:extLst>
              <a:ext uri="{FF2B5EF4-FFF2-40B4-BE49-F238E27FC236}">
                <a16:creationId xmlns:a16="http://schemas.microsoft.com/office/drawing/2014/main" id="{21F557E0-7038-4D91-8CCD-00F27A7ABB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1902" y="7086600"/>
            <a:ext cx="666621" cy="62786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F7FF7F3-4C08-458D-8474-6C586C2963EC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15CEDE2-B891-4594-842E-D68E98AD6879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8" name="object 4">
                <a:extLst>
                  <a:ext uri="{FF2B5EF4-FFF2-40B4-BE49-F238E27FC236}">
                    <a16:creationId xmlns:a16="http://schemas.microsoft.com/office/drawing/2014/main" id="{3E5AF0B6-ACAD-4F6D-A4BB-A148E93829AC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5">
                <a:extLst>
                  <a:ext uri="{FF2B5EF4-FFF2-40B4-BE49-F238E27FC236}">
                    <a16:creationId xmlns:a16="http://schemas.microsoft.com/office/drawing/2014/main" id="{043B0075-7B5F-476C-968D-5597652250FA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9" name="object 6">
                <a:extLst>
                  <a:ext uri="{FF2B5EF4-FFF2-40B4-BE49-F238E27FC236}">
                    <a16:creationId xmlns:a16="http://schemas.microsoft.com/office/drawing/2014/main" id="{F9B640F2-8B70-48BE-AC1A-12D563EE1D34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7">
                <a:extLst>
                  <a:ext uri="{FF2B5EF4-FFF2-40B4-BE49-F238E27FC236}">
                    <a16:creationId xmlns:a16="http://schemas.microsoft.com/office/drawing/2014/main" id="{728947FA-7311-4A42-A092-30FF43F26255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8">
                <a:extLst>
                  <a:ext uri="{FF2B5EF4-FFF2-40B4-BE49-F238E27FC236}">
                    <a16:creationId xmlns:a16="http://schemas.microsoft.com/office/drawing/2014/main" id="{140298BB-C3B9-4F00-8F09-44226F0339CF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0217CB07-D84F-455A-BA67-92D94DBFC0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0579327C-2546-431A-B40C-B89EDDEAEFAE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549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9214899" y="873186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LO1</a:t>
            </a:r>
            <a:endParaRPr kumimoji="0" lang="en-GB" sz="26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5008566" y="2582435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58ECB6-452A-42B5-8D2D-3988CCC32A31}"/>
              </a:ext>
            </a:extLst>
          </p:cNvPr>
          <p:cNvSpPr txBox="1"/>
          <p:nvPr/>
        </p:nvSpPr>
        <p:spPr>
          <a:xfrm>
            <a:off x="381000" y="1485510"/>
            <a:ext cx="9220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800" b="1" dirty="0"/>
              <a:t>The 15000 equivalents of H+ produced by metabolism is excreted by the lung in the form of CO2</a:t>
            </a:r>
            <a:br>
              <a:rPr lang="en-US" sz="2800" b="1" dirty="0"/>
            </a:br>
            <a:r>
              <a:rPr lang="en-US" sz="2800" b="1" dirty="0"/>
              <a:t>The non carbonic acid load from food is handled by the kidney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800" b="1" dirty="0"/>
              <a:t>If the lung stop function for few minutes you will develop sever acidosis that can be lethal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800" b="1" dirty="0"/>
              <a:t>If the kidney stop function you need weeks to develop acidosis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800" b="1" dirty="0"/>
              <a:t>The body handle acid load by buffer systems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15" name="Picture 14" descr="IMG_4551.JPG">
            <a:extLst>
              <a:ext uri="{FF2B5EF4-FFF2-40B4-BE49-F238E27FC236}">
                <a16:creationId xmlns:a16="http://schemas.microsoft.com/office/drawing/2014/main" id="{1EB37B94-1C91-482B-9A93-91CB80EDBC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028" y="7010400"/>
            <a:ext cx="760495" cy="7162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27ABF-E95C-4215-81AD-A8F536A554FE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2911F29-01D2-48CB-887B-62747754D3C0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0" name="object 4">
                <a:extLst>
                  <a:ext uri="{FF2B5EF4-FFF2-40B4-BE49-F238E27FC236}">
                    <a16:creationId xmlns:a16="http://schemas.microsoft.com/office/drawing/2014/main" id="{2178C49B-7DAB-477C-B6D8-E7C5BC6595F3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A342F822-925D-40B0-9625-AB8BFF72E9FE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22" name="object 6">
                <a:extLst>
                  <a:ext uri="{FF2B5EF4-FFF2-40B4-BE49-F238E27FC236}">
                    <a16:creationId xmlns:a16="http://schemas.microsoft.com/office/drawing/2014/main" id="{19E5F9F0-30AD-48D4-9713-3A9E51F5BED3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7">
                <a:extLst>
                  <a:ext uri="{FF2B5EF4-FFF2-40B4-BE49-F238E27FC236}">
                    <a16:creationId xmlns:a16="http://schemas.microsoft.com/office/drawing/2014/main" id="{F4D3A600-0331-40BE-A83B-F8307BD77339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02DFE3B8-8569-40CB-9C72-00BCBF054896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C24579B-E57C-45F9-ADFC-B5A165AB92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BE4C419C-1EE8-4895-B731-FE1C3056014F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9158F57-70C8-4EAC-BAA0-01E387B762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192903" y="25642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8937498" y="1143000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LO2</a:t>
            </a:r>
            <a:endParaRPr kumimoji="0" lang="en-GB" sz="26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5008566" y="2582435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33F94C-BDE8-445F-B349-8A9BF6553066}"/>
              </a:ext>
            </a:extLst>
          </p:cNvPr>
          <p:cNvSpPr txBox="1"/>
          <p:nvPr/>
        </p:nvSpPr>
        <p:spPr>
          <a:xfrm>
            <a:off x="533400" y="1056823"/>
            <a:ext cx="66751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Buffer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704107-7A08-46EB-8E3B-4E9B1EDD74C5}"/>
              </a:ext>
            </a:extLst>
          </p:cNvPr>
          <p:cNvSpPr txBox="1"/>
          <p:nvPr/>
        </p:nvSpPr>
        <p:spPr>
          <a:xfrm>
            <a:off x="316194" y="1417699"/>
            <a:ext cx="9503598" cy="6286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is a solution that resists a change in pH when acids or bases are added to it. In practice, a 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buffer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solution contains either a weak acid and its conjugate base or a weak base and its conjugate acid. </a:t>
            </a:r>
          </a:p>
          <a:p>
            <a:pPr marR="0" lvl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strong acid = more free H+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weak acid   =less free H+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weak acids can handle H+ with only little change in plasma pH because only small amount of H+ is free in plasma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HX_________H+   +   X-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same principle for base equilibrium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equation shift depend on the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Pka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Picture 18" descr="IMG_4551.JPG">
            <a:extLst>
              <a:ext uri="{FF2B5EF4-FFF2-40B4-BE49-F238E27FC236}">
                <a16:creationId xmlns:a16="http://schemas.microsoft.com/office/drawing/2014/main" id="{9609E274-C1F0-4C70-91CB-1AA086F438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8932" y="7086600"/>
            <a:ext cx="679591" cy="6400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664AEDD-95D9-4C50-9CEA-FF2C529B73E5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B528C94-72C1-4D79-8AA0-CE3A5475166F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22" name="object 4">
                <a:extLst>
                  <a:ext uri="{FF2B5EF4-FFF2-40B4-BE49-F238E27FC236}">
                    <a16:creationId xmlns:a16="http://schemas.microsoft.com/office/drawing/2014/main" id="{E794EB0A-2B36-459A-8C57-49624762F608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FA1B7584-6BFF-491D-AC45-4F174D11BEE7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24" name="object 6">
                <a:extLst>
                  <a:ext uri="{FF2B5EF4-FFF2-40B4-BE49-F238E27FC236}">
                    <a16:creationId xmlns:a16="http://schemas.microsoft.com/office/drawing/2014/main" id="{A8F28EF6-828B-441B-8604-9CAF75F6C26E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9ED2AF46-BBE0-48FD-B8BE-CCE08EDCC38E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8">
                <a:extLst>
                  <a:ext uri="{FF2B5EF4-FFF2-40B4-BE49-F238E27FC236}">
                    <a16:creationId xmlns:a16="http://schemas.microsoft.com/office/drawing/2014/main" id="{BC8C38BF-DD5D-46ED-BC24-7BFE25D4FF61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DA2A693-3B73-4E53-BA3F-6090BB8817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BFDB4A0E-580D-4AE1-B733-316E16B601E8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A1A18EC-F675-417F-8E5B-FA98C24D70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11325" y="40120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059297-06CE-4314-8909-6F3D66B299D0}"/>
              </a:ext>
            </a:extLst>
          </p:cNvPr>
          <p:cNvSpPr/>
          <p:nvPr/>
        </p:nvSpPr>
        <p:spPr>
          <a:xfrm>
            <a:off x="9067800" y="850900"/>
            <a:ext cx="84350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LO2</a:t>
            </a:r>
            <a:endParaRPr lang="en-GB" sz="2640" dirty="0"/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F051537-8188-40F9-BD15-FEBBB697860F}"/>
              </a:ext>
            </a:extLst>
          </p:cNvPr>
          <p:cNvSpPr/>
          <p:nvPr/>
        </p:nvSpPr>
        <p:spPr>
          <a:xfrm>
            <a:off x="5008566" y="2582435"/>
            <a:ext cx="928" cy="2953676"/>
          </a:xfrm>
          <a:prstGeom prst="lin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BD9FC-6E37-45A5-B271-EE2E6E25EA1F}"/>
              </a:ext>
            </a:extLst>
          </p:cNvPr>
          <p:cNvSpPr/>
          <p:nvPr/>
        </p:nvSpPr>
        <p:spPr>
          <a:xfrm>
            <a:off x="865696" y="1624427"/>
            <a:ext cx="7412607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5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= pK + log ([HCO</a:t>
            </a:r>
            <a:r>
              <a:rPr lang="en-US" altLang="en-US" sz="352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52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5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]/(pCO</a:t>
            </a:r>
            <a:r>
              <a:rPr lang="en-US" altLang="en-US" sz="352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5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0.23))</a:t>
            </a:r>
            <a:endParaRPr lang="en-GB" sz="352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CE38E3-05FC-4273-8A81-C30F442887CC}"/>
              </a:ext>
            </a:extLst>
          </p:cNvPr>
          <p:cNvSpPr/>
          <p:nvPr/>
        </p:nvSpPr>
        <p:spPr>
          <a:xfrm>
            <a:off x="1560461" y="914400"/>
            <a:ext cx="6066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Henderson-Hasselbalch equation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1624" y="2479136"/>
            <a:ext cx="3238326" cy="159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6.1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5.3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[HCO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25mM</a:t>
            </a:r>
          </a:p>
        </p:txBody>
      </p:sp>
      <p:sp>
        <p:nvSpPr>
          <p:cNvPr id="4" name="Down Arrow 3"/>
          <p:cNvSpPr/>
          <p:nvPr/>
        </p:nvSpPr>
        <p:spPr>
          <a:xfrm rot="16200000">
            <a:off x="4468583" y="2708332"/>
            <a:ext cx="273563" cy="10762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" name="Double Brace 4"/>
          <p:cNvSpPr/>
          <p:nvPr/>
        </p:nvSpPr>
        <p:spPr>
          <a:xfrm>
            <a:off x="335149" y="2386335"/>
            <a:ext cx="3398652" cy="1691187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715000" y="2853341"/>
            <a:ext cx="1635384" cy="631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= 7.4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1D3CEB-8357-4934-9C91-0A34DCACEE8E}"/>
              </a:ext>
            </a:extLst>
          </p:cNvPr>
          <p:cNvSpPr txBox="1"/>
          <p:nvPr/>
        </p:nvSpPr>
        <p:spPr>
          <a:xfrm>
            <a:off x="0" y="4775060"/>
            <a:ext cx="5720635" cy="2600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25475" marR="0" lvl="0" indent="-4492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determined by respiration</a:t>
            </a:r>
          </a:p>
          <a:p>
            <a:pPr marL="977900" marR="0" lvl="1" indent="-3524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Controlled by chemoreceptors.</a:t>
            </a:r>
          </a:p>
          <a:p>
            <a:pPr marL="977900" marR="0" lvl="1" indent="-3524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Disturbed by respiratory diseases.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94A3E5-D0EF-4419-9DC9-7C94EEFC0F49}"/>
              </a:ext>
            </a:extLst>
          </p:cNvPr>
          <p:cNvSpPr txBox="1"/>
          <p:nvPr/>
        </p:nvSpPr>
        <p:spPr>
          <a:xfrm>
            <a:off x="5715000" y="4755933"/>
            <a:ext cx="4353557" cy="2608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HCO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</a:p>
          <a:p>
            <a:pPr marL="977900" marR="0" lvl="1" indent="-3524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Controlled by kidney.</a:t>
            </a:r>
          </a:p>
          <a:p>
            <a:pPr marL="977900" marR="0" lvl="1" indent="-3524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Disturbed by metabolic diseases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4546D0-848B-41F8-B9CF-1A18C69AAAE3}"/>
              </a:ext>
            </a:extLst>
          </p:cNvPr>
          <p:cNvSpPr txBox="1"/>
          <p:nvPr/>
        </p:nvSpPr>
        <p:spPr>
          <a:xfrm>
            <a:off x="2198156" y="4065798"/>
            <a:ext cx="505460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</a:t>
            </a:r>
            <a:r>
              <a:rPr kumimoji="0" lang="en-US" sz="3200" b="1" i="0" u="none" strike="noStrike" kern="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/HCO</a:t>
            </a:r>
            <a:r>
              <a:rPr kumimoji="0" lang="en-US" sz="3200" b="1" i="0" u="none" strike="noStrike" kern="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buffer system</a:t>
            </a:r>
          </a:p>
        </p:txBody>
      </p:sp>
      <p:pic>
        <p:nvPicPr>
          <p:cNvPr id="35" name="Picture 34" descr="IMG_4551.JPG">
            <a:extLst>
              <a:ext uri="{FF2B5EF4-FFF2-40B4-BE49-F238E27FC236}">
                <a16:creationId xmlns:a16="http://schemas.microsoft.com/office/drawing/2014/main" id="{D3030568-D43A-41DB-A491-AC6778C5C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1613" y="7200900"/>
            <a:ext cx="598687" cy="56388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BED2D7B-A808-43FD-B75F-A7FD5B854976}"/>
              </a:ext>
            </a:extLst>
          </p:cNvPr>
          <p:cNvGrpSpPr/>
          <p:nvPr/>
        </p:nvGrpSpPr>
        <p:grpSpPr>
          <a:xfrm>
            <a:off x="0" y="-3640"/>
            <a:ext cx="10049510" cy="775208"/>
            <a:chOff x="0" y="-4064"/>
            <a:chExt cx="10049510" cy="775208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A541615-063E-4D72-9B97-57D4F2FC54AD}"/>
                </a:ext>
              </a:extLst>
            </p:cNvPr>
            <p:cNvGrpSpPr/>
            <p:nvPr/>
          </p:nvGrpSpPr>
          <p:grpSpPr>
            <a:xfrm>
              <a:off x="0" y="-4064"/>
              <a:ext cx="10049510" cy="775208"/>
              <a:chOff x="0" y="-4064"/>
              <a:chExt cx="10049510" cy="775208"/>
            </a:xfrm>
            <a:grpFill/>
          </p:grpSpPr>
          <p:sp>
            <p:nvSpPr>
              <p:cNvPr id="36" name="object 4">
                <a:extLst>
                  <a:ext uri="{FF2B5EF4-FFF2-40B4-BE49-F238E27FC236}">
                    <a16:creationId xmlns:a16="http://schemas.microsoft.com/office/drawing/2014/main" id="{BCA74352-B89F-4271-ABCD-265D5EFADE55}"/>
                  </a:ext>
                </a:extLst>
              </p:cNvPr>
              <p:cNvSpPr/>
              <p:nvPr/>
            </p:nvSpPr>
            <p:spPr>
              <a:xfrm>
                <a:off x="0" y="9144"/>
                <a:ext cx="5377888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410710" h="762000">
                    <a:moveTo>
                      <a:pt x="0" y="762000"/>
                    </a:moveTo>
                    <a:lnTo>
                      <a:pt x="4410456" y="762000"/>
                    </a:lnTo>
                    <a:lnTo>
                      <a:pt x="4410456" y="0"/>
                    </a:lnTo>
                    <a:lnTo>
                      <a:pt x="0" y="0"/>
                    </a:lnTo>
                    <a:lnTo>
                      <a:pt x="0" y="76200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5">
                <a:extLst>
                  <a:ext uri="{FF2B5EF4-FFF2-40B4-BE49-F238E27FC236}">
                    <a16:creationId xmlns:a16="http://schemas.microsoft.com/office/drawing/2014/main" id="{B6B581F4-15BA-4DCE-8C27-26A7E846247B}"/>
                  </a:ext>
                </a:extLst>
              </p:cNvPr>
              <p:cNvSpPr txBox="1"/>
              <p:nvPr/>
            </p:nvSpPr>
            <p:spPr>
              <a:xfrm>
                <a:off x="1037336" y="71119"/>
                <a:ext cx="2467864" cy="494665"/>
              </a:xfrm>
              <a:prstGeom prst="rect">
                <a:avLst/>
              </a:prstGeom>
              <a:grpFill/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ts val="1850"/>
                  </a:lnSpc>
                  <a:spcBef>
                    <a:spcPts val="9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University of</a:t>
                </a:r>
                <a:r>
                  <a:rPr sz="1600" spc="-2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Basrah</a:t>
                </a:r>
                <a:endParaRPr sz="1600" dirty="0">
                  <a:latin typeface="Britannic Bold"/>
                  <a:cs typeface="Britannic Bold"/>
                </a:endParaRPr>
              </a:p>
              <a:p>
                <a:pPr algn="ctr">
                  <a:lnSpc>
                    <a:spcPts val="1850"/>
                  </a:lnSpc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Al-Zahraa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Medical</a:t>
                </a:r>
                <a:r>
                  <a:rPr sz="1600" spc="-7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College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sp>
            <p:nvSpPr>
              <p:cNvPr id="38" name="object 6">
                <a:extLst>
                  <a:ext uri="{FF2B5EF4-FFF2-40B4-BE49-F238E27FC236}">
                    <a16:creationId xmlns:a16="http://schemas.microsoft.com/office/drawing/2014/main" id="{4F0FDF1A-3B43-47D3-8DF4-CC5E0261E61B}"/>
                  </a:ext>
                </a:extLst>
              </p:cNvPr>
              <p:cNvSpPr/>
              <p:nvPr/>
            </p:nvSpPr>
            <p:spPr>
              <a:xfrm>
                <a:off x="3962486" y="22351"/>
                <a:ext cx="800274" cy="710657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7">
                <a:extLst>
                  <a:ext uri="{FF2B5EF4-FFF2-40B4-BE49-F238E27FC236}">
                    <a16:creationId xmlns:a16="http://schemas.microsoft.com/office/drawing/2014/main" id="{583ED293-EF4E-4AF7-8741-23DE16808FFA}"/>
                  </a:ext>
                </a:extLst>
              </p:cNvPr>
              <p:cNvSpPr/>
              <p:nvPr/>
            </p:nvSpPr>
            <p:spPr>
              <a:xfrm>
                <a:off x="5257800" y="7620"/>
                <a:ext cx="479171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4791709" h="751840">
                    <a:moveTo>
                      <a:pt x="0" y="751331"/>
                    </a:moveTo>
                    <a:lnTo>
                      <a:pt x="4791456" y="751331"/>
                    </a:lnTo>
                    <a:lnTo>
                      <a:pt x="4791456" y="0"/>
                    </a:lnTo>
                    <a:lnTo>
                      <a:pt x="0" y="0"/>
                    </a:lnTo>
                    <a:lnTo>
                      <a:pt x="0" y="75133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8">
                <a:extLst>
                  <a:ext uri="{FF2B5EF4-FFF2-40B4-BE49-F238E27FC236}">
                    <a16:creationId xmlns:a16="http://schemas.microsoft.com/office/drawing/2014/main" id="{858DB6DD-30F5-473F-BDE4-4DF78AAA6E36}"/>
                  </a:ext>
                </a:extLst>
              </p:cNvPr>
              <p:cNvSpPr txBox="1"/>
              <p:nvPr/>
            </p:nvSpPr>
            <p:spPr>
              <a:xfrm>
                <a:off x="6367653" y="22351"/>
                <a:ext cx="2569845" cy="492759"/>
              </a:xfrm>
              <a:prstGeom prst="rect">
                <a:avLst/>
              </a:prstGeom>
              <a:grpFill/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227329" marR="5080" indent="-215265">
                  <a:lnSpc>
                    <a:spcPts val="1760"/>
                  </a:lnSpc>
                  <a:spcBef>
                    <a:spcPts val="285"/>
                  </a:spcBef>
                </a:pP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Ministry of </a:t>
                </a:r>
                <a:r>
                  <a:rPr sz="160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higher</a:t>
                </a:r>
                <a:r>
                  <a:rPr sz="1600" spc="-5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Education  </a:t>
                </a:r>
                <a:r>
                  <a:rPr sz="1600" spc="-10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and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Scientific</a:t>
                </a:r>
                <a:r>
                  <a:rPr sz="1600" spc="-1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 </a:t>
                </a:r>
                <a:r>
                  <a:rPr sz="1600" spc="-5" dirty="0">
                    <a:solidFill>
                      <a:srgbClr val="001F5F"/>
                    </a:solidFill>
                    <a:latin typeface="Britannic Bold"/>
                    <a:cs typeface="Britannic Bold"/>
                  </a:rPr>
                  <a:t>Research</a:t>
                </a:r>
                <a:endParaRPr sz="1600" dirty="0">
                  <a:latin typeface="Britannic Bold"/>
                  <a:cs typeface="Britannic Bold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D7ACAA1-16BB-4F02-912D-5FF616E81D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5924" b="18875"/>
              <a:stretch/>
            </p:blipFill>
            <p:spPr>
              <a:xfrm>
                <a:off x="5067993" y="-4064"/>
                <a:ext cx="804777" cy="775130"/>
              </a:xfrm>
              <a:prstGeom prst="ellipse">
                <a:avLst/>
              </a:prstGeom>
              <a:grpFill/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AC801716-F957-47DC-9DC8-99C071CA91C7}"/>
                </a:ext>
              </a:extLst>
            </p:cNvPr>
            <p:cNvSpPr/>
            <p:nvPr/>
          </p:nvSpPr>
          <p:spPr>
            <a:xfrm>
              <a:off x="4052886" y="34815"/>
              <a:ext cx="800274" cy="71065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D8DB59-79CB-4D2C-AE20-DB17BE9F6C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210214" y="52662"/>
            <a:ext cx="723569" cy="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8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</TotalTime>
  <Words>3303</Words>
  <Application>Microsoft Office PowerPoint</Application>
  <PresentationFormat>Custom</PresentationFormat>
  <Paragraphs>567</Paragraphs>
  <Slides>42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arial</vt:lpstr>
      <vt:lpstr>arial</vt:lpstr>
      <vt:lpstr>Britannic Bold</vt:lpstr>
      <vt:lpstr>Calibri</vt:lpstr>
      <vt:lpstr>Calibri Light</vt:lpstr>
      <vt:lpstr>Ink Free</vt:lpstr>
      <vt:lpstr>MathematicalPi-One</vt:lpstr>
      <vt:lpstr>Sabon-Roman</vt:lpstr>
      <vt:lpstr>Sitka Text</vt:lpstr>
      <vt:lpstr>Times New Roman</vt:lpstr>
      <vt:lpstr>Trebuchet MS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HCO3- reabsorption by the proximal tubule</vt:lpstr>
      <vt:lpstr>PowerPoint Presentation</vt:lpstr>
      <vt:lpstr>HCO3- reabsorption and H+ excretion by the distal tubule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Nehaya Al-Aubody</cp:lastModifiedBy>
  <cp:revision>147</cp:revision>
  <dcterms:created xsi:type="dcterms:W3CDTF">2020-04-30T21:15:11Z</dcterms:created>
  <dcterms:modified xsi:type="dcterms:W3CDTF">2022-04-08T00:24:21Z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2020-04-30T00:00:00Z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2020-04-30T00:00:00Z</vt:filetime>
  </property>
</Properties>
</file>